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7"/>
  </p:notesMasterIdLst>
  <p:sldIdLst>
    <p:sldId id="256" r:id="rId3"/>
    <p:sldId id="265" r:id="rId4"/>
    <p:sldId id="257" r:id="rId5"/>
    <p:sldId id="341" r:id="rId6"/>
    <p:sldId id="342" r:id="rId8"/>
    <p:sldId id="349" r:id="rId9"/>
    <p:sldId id="259" r:id="rId10"/>
    <p:sldId id="261" r:id="rId11"/>
    <p:sldId id="262" r:id="rId12"/>
    <p:sldId id="344" r:id="rId13"/>
    <p:sldId id="360" r:id="rId14"/>
    <p:sldId id="345" r:id="rId15"/>
    <p:sldId id="346" r:id="rId16"/>
    <p:sldId id="397" r:id="rId17"/>
    <p:sldId id="350" r:id="rId18"/>
    <p:sldId id="354" r:id="rId19"/>
    <p:sldId id="355" r:id="rId20"/>
    <p:sldId id="356" r:id="rId21"/>
    <p:sldId id="358" r:id="rId22"/>
    <p:sldId id="359" r:id="rId23"/>
    <p:sldId id="266" r:id="rId24"/>
    <p:sldId id="329" r:id="rId25"/>
    <p:sldId id="361" r:id="rId26"/>
    <p:sldId id="352" r:id="rId27"/>
    <p:sldId id="368" r:id="rId28"/>
    <p:sldId id="398" r:id="rId29"/>
    <p:sldId id="402" r:id="rId30"/>
    <p:sldId id="399" r:id="rId31"/>
    <p:sldId id="403" r:id="rId32"/>
    <p:sldId id="404" r:id="rId33"/>
    <p:sldId id="405" r:id="rId34"/>
    <p:sldId id="406" r:id="rId35"/>
    <p:sldId id="407" r:id="rId36"/>
    <p:sldId id="418" r:id="rId37"/>
    <p:sldId id="400" r:id="rId38"/>
    <p:sldId id="401" r:id="rId39"/>
    <p:sldId id="409" r:id="rId40"/>
    <p:sldId id="408" r:id="rId41"/>
    <p:sldId id="278" r:id="rId42"/>
    <p:sldId id="412" r:id="rId43"/>
    <p:sldId id="410" r:id="rId44"/>
    <p:sldId id="372" r:id="rId45"/>
    <p:sldId id="373" r:id="rId46"/>
    <p:sldId id="370" r:id="rId47"/>
    <p:sldId id="413" r:id="rId48"/>
    <p:sldId id="411" r:id="rId49"/>
    <p:sldId id="369" r:id="rId50"/>
    <p:sldId id="279" r:id="rId51"/>
    <p:sldId id="260" r:id="rId52"/>
    <p:sldId id="414" r:id="rId53"/>
    <p:sldId id="375" r:id="rId54"/>
    <p:sldId id="376" r:id="rId55"/>
    <p:sldId id="415" r:id="rId56"/>
    <p:sldId id="416" r:id="rId57"/>
    <p:sldId id="417" r:id="rId58"/>
    <p:sldId id="377" r:id="rId59"/>
    <p:sldId id="378" r:id="rId60"/>
    <p:sldId id="421" r:id="rId61"/>
    <p:sldId id="379" r:id="rId62"/>
    <p:sldId id="422" r:id="rId63"/>
    <p:sldId id="270" r:id="rId64"/>
    <p:sldId id="271" r:id="rId65"/>
    <p:sldId id="420" r:id="rId66"/>
    <p:sldId id="269" r:id="rId67"/>
    <p:sldId id="385" r:id="rId68"/>
    <p:sldId id="386" r:id="rId69"/>
    <p:sldId id="387" r:id="rId70"/>
    <p:sldId id="388" r:id="rId71"/>
    <p:sldId id="389" r:id="rId72"/>
    <p:sldId id="390" r:id="rId73"/>
    <p:sldId id="330" r:id="rId74"/>
    <p:sldId id="332" r:id="rId75"/>
    <p:sldId id="391" r:id="rId76"/>
    <p:sldId id="392" r:id="rId77"/>
    <p:sldId id="423" r:id="rId78"/>
    <p:sldId id="393" r:id="rId79"/>
    <p:sldId id="280" r:id="rId80"/>
    <p:sldId id="394" r:id="rId81"/>
    <p:sldId id="395" r:id="rId82"/>
    <p:sldId id="396" r:id="rId83"/>
    <p:sldId id="286" r:id="rId84"/>
    <p:sldId id="419" r:id="rId85"/>
    <p:sldId id="267" r:id="rId86"/>
    <p:sldId id="291" r:id="rId87"/>
    <p:sldId id="268" r:id="rId88"/>
    <p:sldId id="281" r:id="rId89"/>
    <p:sldId id="294" r:id="rId90"/>
    <p:sldId id="295" r:id="rId91"/>
    <p:sldId id="282" r:id="rId92"/>
    <p:sldId id="272" r:id="rId93"/>
    <p:sldId id="283" r:id="rId94"/>
    <p:sldId id="273" r:id="rId95"/>
    <p:sldId id="292" r:id="rId96"/>
    <p:sldId id="274" r:id="rId97"/>
    <p:sldId id="275" r:id="rId98"/>
    <p:sldId id="276" r:id="rId99"/>
    <p:sldId id="285" r:id="rId100"/>
    <p:sldId id="277" r:id="rId101"/>
    <p:sldId id="287" r:id="rId102"/>
    <p:sldId id="293" r:id="rId103"/>
    <p:sldId id="289" r:id="rId104"/>
    <p:sldId id="290" r:id="rId105"/>
    <p:sldId id="381" r:id="rId106"/>
    <p:sldId id="384" r:id="rId107"/>
    <p:sldId id="382" r:id="rId108"/>
    <p:sldId id="383" r:id="rId109"/>
    <p:sldId id="343" r:id="rId110"/>
    <p:sldId id="340" r:id="rId1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794"/>
    <p:restoredTop sz="95821"/>
  </p:normalViewPr>
  <p:slideViewPr>
    <p:cSldViewPr snapToGrid="0" snapToObjects="1">
      <p:cViewPr varScale="1">
        <p:scale>
          <a:sx n="80" d="100"/>
          <a:sy n="80" d="100"/>
        </p:scale>
        <p:origin x="208" y="8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notesMaster" Target="notesMasters/notesMaster1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4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3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4" Type="http://schemas.openxmlformats.org/officeDocument/2006/relationships/tableStyles" Target="tableStyles.xml"/><Relationship Id="rId113" Type="http://schemas.openxmlformats.org/officeDocument/2006/relationships/viewProps" Target="viewProps.xml"/><Relationship Id="rId112" Type="http://schemas.openxmlformats.org/officeDocument/2006/relationships/presProps" Target="presProps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50.wmf"/><Relationship Id="rId1" Type="http://schemas.openxmlformats.org/officeDocument/2006/relationships/image" Target="../media/image49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C60CE8-7387-6240-8430-3AAABB628004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  <a:endParaRPr lang="en-GB"/>
          </a:p>
          <a:p>
            <a:pPr lvl="1"/>
            <a:r>
              <a:rPr lang="en-GB"/>
              <a:t>Second level</a:t>
            </a:r>
            <a:endParaRPr lang="en-GB"/>
          </a:p>
          <a:p>
            <a:pPr lvl="2"/>
            <a:r>
              <a:rPr lang="en-GB"/>
              <a:t>Third level</a:t>
            </a:r>
            <a:endParaRPr lang="en-GB"/>
          </a:p>
          <a:p>
            <a:pPr lvl="3"/>
            <a:r>
              <a:rPr lang="en-GB"/>
              <a:t>Fourth level</a:t>
            </a:r>
            <a:endParaRPr lang="en-GB"/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12B8C8-49AE-8141-A630-B252BBDCCF62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Normally he is Alvaro Morte. </a:t>
            </a:r>
            <a:br>
              <a:rPr lang="en-US" dirty="0"/>
            </a:br>
            <a:r>
              <a:rPr lang="en-US" dirty="0"/>
              <a:t>When he is in getup and active he becomes professor.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9F5C96-EE03-AB42-835B-CF6C1234853D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40962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32770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34818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=THqcAa1bbFU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12B8C8-49AE-8141-A630-B252BBDCCF62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36866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38914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I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running process can become suspended if it makes an I/O request. A suspended processes can't make any progress towards completion. In order to remove the process from memory and make space for other</a:t>
            </a:r>
            <a:br>
              <a:rPr lang="en-I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I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https://www.guru99.com/process-</a:t>
            </a:r>
            <a:r>
              <a:rPr lang="en-I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scheduling.html</a:t>
            </a:r>
            <a:endParaRPr lang="en-US" altLang="en-US" dirty="0"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=pVzb3TUcDLo&amp;list=PLBlnK6fEyqRitWSE_AyyySWfhRgyA-rHk&amp;index=2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12B8C8-49AE-8141-A630-B252BBDCCF62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afteracademy.com</a:t>
            </a:r>
            <a:r>
              <a:rPr lang="en-US" dirty="0"/>
              <a:t>/blog/what-is-burst-arrival-exit-response-waiting-turnaround-time-and-throughput#:~:text=The%20CPU%20time%20is%20the,its%20execution%20on%20the%20CPU.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12B8C8-49AE-8141-A630-B252BBDCCF62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=bWHFY8-rL5I&amp;list=PLBlnK6fEyqRitWSE_AyyySWfhRgyA-rHk&amp;index=4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12B8C8-49AE-8141-A630-B252BBDCCF62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=WYo1SpUh9FI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12B8C8-49AE-8141-A630-B252BBDCCF62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=PEa-hzXpSY4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12B8C8-49AE-8141-A630-B252BBDCCF62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=WYo1SpUh9FI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12B8C8-49AE-8141-A630-B252BBDCCF62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80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080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080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080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080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080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080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080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080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1890B0C2-7CB4-C340-ADCA-838FCCB6D3E2}" type="slidenum">
              <a:rPr lang="en-US" altLang="en-US">
                <a:latin typeface="Helvetica" pitchFamily="2" charset="0"/>
              </a:rPr>
            </a:fld>
            <a:endParaRPr lang="en-US" altLang="en-US">
              <a:latin typeface="Helvetica" pitchFamily="2" charset="0"/>
            </a:endParaRPr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57347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latin typeface="Times New Roman" panose="02020603050405020304" pitchFamily="18" charset="0"/>
                <a:ea typeface="MS PGothic" panose="020B0600070205080204" pitchFamily="34" charset="-128"/>
              </a:rPr>
              <a:t>Text: Made read-only so you don’t accidently modify your own instructions. Since many processes may be running the same program, this may be shared.</a:t>
            </a:r>
            <a:endParaRPr lang="en-US" altLang="en-US">
              <a:latin typeface="Times New Roman" panose="02020603050405020304" pitchFamily="18" charset="0"/>
              <a:ea typeface="MS PGothic" panose="020B0600070205080204" pitchFamily="34" charset="-128"/>
            </a:endParaRPr>
          </a:p>
          <a:p>
            <a:r>
              <a:rPr lang="en-US" altLang="en-US">
                <a:latin typeface="Times New Roman" panose="02020603050405020304" pitchFamily="18" charset="0"/>
                <a:ea typeface="MS PGothic" panose="020B0600070205080204" pitchFamily="34" charset="-128"/>
              </a:rPr>
              <a:t>uninitialized data may be set to 000’s </a:t>
            </a:r>
            <a:endParaRPr lang="en-US" altLang="en-US"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  <p:sp>
        <p:nvSpPr>
          <p:cNvPr id="5734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80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080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080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080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080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080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080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080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080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70AD13B2-A949-B849-AC17-694596231C36}" type="slidenum">
              <a:rPr lang="en-US" altLang="en-US">
                <a:latin typeface="Helvetica" pitchFamily="2" charset="0"/>
              </a:rPr>
            </a:fld>
            <a:endParaRPr lang="en-US" altLang="en-US">
              <a:latin typeface="Helvetica" pitchFamily="2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80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080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080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080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080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080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080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080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080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778EDB10-5D9F-3141-A3B0-01D0B2617FF0}" type="slidenum">
              <a:rPr lang="en-US" altLang="en-US">
                <a:latin typeface="Helvetica" pitchFamily="2" charset="0"/>
              </a:rPr>
            </a:fld>
            <a:endParaRPr lang="en-US" altLang="en-US">
              <a:latin typeface="Helvetica" pitchFamily="2" charset="0"/>
            </a:endParaRPr>
          </a:p>
        </p:txBody>
      </p:sp>
      <p:sp>
        <p:nvSpPr>
          <p:cNvPr id="583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58372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59395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60419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62467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80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080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080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080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080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080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080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080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080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FAFF555F-D4A4-464E-AD17-67073C8D04A7}" type="slidenum">
              <a:rPr lang="en-US" altLang="en-US">
                <a:latin typeface="Helvetica" pitchFamily="2" charset="0"/>
              </a:rPr>
            </a:fld>
            <a:endParaRPr lang="en-US" altLang="en-US">
              <a:latin typeface="Helvetica" pitchFamily="2" charset="0"/>
            </a:endParaRPr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80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080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080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080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080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080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080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080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080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B9251776-1B3A-7940-A732-2E375E929899}" type="slidenum">
              <a:rPr lang="en-US" altLang="en-US">
                <a:latin typeface="Helvetica" pitchFamily="2" charset="0"/>
              </a:rPr>
            </a:fld>
            <a:endParaRPr lang="en-US" altLang="en-US">
              <a:latin typeface="Helvetica" pitchFamily="2" charset="0"/>
            </a:endParaRPr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80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080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080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080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080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080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080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080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080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950E10C2-3BE6-4A45-AB0F-C1DAEA69FA71}" type="slidenum">
              <a:rPr lang="en-US" altLang="en-US">
                <a:latin typeface="Helvetica" pitchFamily="2" charset="0"/>
              </a:rPr>
            </a:fld>
            <a:endParaRPr lang="en-US" altLang="en-US">
              <a:latin typeface="Helvetica" pitchFamily="2" charset="0"/>
            </a:endParaRPr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www.slideshare.net</a:t>
            </a:r>
            <a:r>
              <a:rPr lang="en-US" dirty="0"/>
              <a:t>/</a:t>
            </a:r>
            <a:r>
              <a:rPr lang="en-US" dirty="0" err="1"/>
              <a:t>MukeshChinta</a:t>
            </a:r>
            <a:r>
              <a:rPr lang="en-US" dirty="0"/>
              <a:t>/</a:t>
            </a:r>
            <a:r>
              <a:rPr lang="en-US" dirty="0" err="1"/>
              <a:t>os-process-concepts?from_action</a:t>
            </a:r>
            <a:r>
              <a:rPr lang="en-US" dirty="0"/>
              <a:t>=save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12B8C8-49AE-8141-A630-B252BBDCCF62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80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080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080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080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080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080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080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080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080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9CF17EFB-D507-B446-AD9B-23CDD6BD1433}" type="slidenum">
              <a:rPr lang="en-US" altLang="en-US">
                <a:latin typeface="Helvetica" pitchFamily="2" charset="0"/>
              </a:rPr>
            </a:fld>
            <a:endParaRPr lang="en-US" altLang="en-US">
              <a:latin typeface="Helvetica" pitchFamily="2" charset="0"/>
            </a:endParaRPr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80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080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080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080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080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080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080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080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080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288DB26C-5F3A-F649-8D2B-8F8B495E04A5}" type="slidenum">
              <a:rPr lang="en-US" altLang="en-US">
                <a:latin typeface="Helvetica" pitchFamily="2" charset="0"/>
              </a:rPr>
            </a:fld>
            <a:endParaRPr lang="en-US" altLang="en-US">
              <a:latin typeface="Helvetica" pitchFamily="2" charset="0"/>
            </a:endParaRPr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 typeface="Monotype Sorts" pitchFamily="2" charset="2"/>
              <a:buChar char="n"/>
              <a:defRPr/>
            </a:pPr>
            <a:r>
              <a:rPr lang="en-US" dirty="0"/>
              <a:t>Examples</a:t>
            </a:r>
            <a:endParaRPr lang="en-US" dirty="0"/>
          </a:p>
          <a:p>
            <a:pPr lvl="1">
              <a:buFont typeface="Monotype Sorts" pitchFamily="2" charset="2"/>
              <a:buChar char="l"/>
              <a:defRPr/>
            </a:pPr>
            <a:r>
              <a:rPr lang="en-US" dirty="0"/>
              <a:t>Windows NT/XP/2000</a:t>
            </a:r>
            <a:endParaRPr lang="en-US" dirty="0"/>
          </a:p>
          <a:p>
            <a:pPr lvl="1">
              <a:buFont typeface="Monotype Sorts" pitchFamily="2" charset="2"/>
              <a:buChar char="l"/>
              <a:defRPr/>
            </a:pPr>
            <a:r>
              <a:rPr lang="en-US" dirty="0"/>
              <a:t>Linux</a:t>
            </a:r>
            <a:endParaRPr lang="en-US" dirty="0"/>
          </a:p>
          <a:p>
            <a:endParaRPr lang="en-US" altLang="en-US" dirty="0"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80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080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080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080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080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080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080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080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080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3578D81C-6A75-C148-8347-528486A7C3A6}" type="slidenum">
              <a:rPr lang="en-US" altLang="en-US">
                <a:latin typeface="Helvetica" pitchFamily="2" charset="0"/>
              </a:rPr>
            </a:fld>
            <a:endParaRPr lang="en-US" altLang="en-US">
              <a:latin typeface="Helvetica" pitchFamily="2" charset="0"/>
            </a:endParaRPr>
          </a:p>
        </p:txBody>
      </p:sp>
      <p:sp>
        <p:nvSpPr>
          <p:cNvPr id="686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68612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I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Several operating systems call lightweight processes threads </a:t>
            </a:r>
            <a:endParaRPr lang="en-IN"/>
          </a:p>
          <a:p>
            <a:br>
              <a:rPr lang="en-US"/>
            </a:br>
            <a:r>
              <a:rPr lang="en-US"/>
              <a:t>https://</a:t>
            </a:r>
            <a:r>
              <a:rPr lang="en-US" err="1"/>
              <a:t>slideplayer.com</a:t>
            </a:r>
            <a:r>
              <a:rPr lang="en-US"/>
              <a:t>/slide/13612878/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9F5C96-EE03-AB42-835B-CF6C1234853D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1506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=4s2MKuVYKV8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12B8C8-49AE-8141-A630-B252BBDCCF62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</a:t>
            </a:r>
            <a:r>
              <a:rPr lang="en-US" dirty="0" err="1"/>
              <a:t>RrTNyHGJIRU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12B8C8-49AE-8141-A630-B252BBDCCF62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</a:t>
            </a:r>
            <a:r>
              <a:rPr lang="en-US" dirty="0" err="1"/>
              <a:t>RrTNyHGJIRU</a:t>
            </a:r>
            <a:r>
              <a:rPr lang="en-US" dirty="0"/>
              <a:t> , 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/>
              <a:t>=tv3lIj5kWjM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12B8C8-49AE-8141-A630-B252BBDCCF62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53250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>
                <a:latin typeface="Times New Roman" panose="02020603050405020304" pitchFamily="18" charset="0"/>
                <a:ea typeface="MS PGothic" panose="020B0600070205080204" pitchFamily="34" charset="-128"/>
              </a:rPr>
              <a:t>https://</a:t>
            </a:r>
            <a:r>
              <a:rPr lang="en-US" altLang="en-US" dirty="0" err="1">
                <a:latin typeface="Times New Roman" panose="02020603050405020304" pitchFamily="18" charset="0"/>
                <a:ea typeface="MS PGothic" panose="020B0600070205080204" pitchFamily="34" charset="-128"/>
              </a:rPr>
              <a:t>www.youtube.com</a:t>
            </a:r>
            <a:r>
              <a:rPr lang="en-US" altLang="en-US" dirty="0">
                <a:latin typeface="Times New Roman" panose="02020603050405020304" pitchFamily="18" charset="0"/>
                <a:ea typeface="MS PGothic" panose="020B0600070205080204" pitchFamily="34" charset="-128"/>
              </a:rPr>
              <a:t>/</a:t>
            </a:r>
            <a:r>
              <a:rPr lang="en-US" altLang="en-US" dirty="0" err="1">
                <a:latin typeface="Times New Roman" panose="02020603050405020304" pitchFamily="18" charset="0"/>
                <a:ea typeface="MS PGothic" panose="020B0600070205080204" pitchFamily="34" charset="-128"/>
              </a:rPr>
              <a:t>watch?v</a:t>
            </a:r>
            <a:r>
              <a:rPr lang="en-US" altLang="en-US" dirty="0">
                <a:latin typeface="Times New Roman" panose="02020603050405020304" pitchFamily="18" charset="0"/>
                <a:ea typeface="MS PGothic" panose="020B0600070205080204" pitchFamily="34" charset="-128"/>
              </a:rPr>
              <a:t>=SFc3jt8t5rU</a:t>
            </a:r>
            <a:endParaRPr lang="en-US" altLang="en-US" dirty="0"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47106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 panose="020B0604020202020204"/>
              </a:rPr>
              <a:t>“</a:t>
            </a:r>
            <a:endParaRPr lang="en-US" sz="8000" baseline="0" dirty="0">
              <a:ln w="3175" cmpd="sng">
                <a:noFill/>
              </a:ln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Arial" panose="020B0604020202020204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 panose="020B0604020202020204"/>
              </a:rPr>
              <a:t>“</a:t>
            </a:r>
            <a:endParaRPr lang="en-US" sz="8000" baseline="0" dirty="0">
              <a:ln w="3175" cmpd="sng">
                <a:noFill/>
              </a:ln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Arial" panose="020B0604020202020204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 panose="020B0604020202020204"/>
              </a:rPr>
              <a:t>”</a:t>
            </a:r>
            <a:endParaRPr lang="en-US" sz="8000" baseline="0" dirty="0">
              <a:ln w="3175" cmpd="sng">
                <a:noFill/>
              </a:ln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  <a:endParaRPr lang="en-GB"/>
          </a:p>
          <a:p>
            <a:pPr lvl="1"/>
            <a:r>
              <a:rPr lang="en-GB"/>
              <a:t>Second level</a:t>
            </a:r>
            <a:endParaRPr lang="en-GB"/>
          </a:p>
          <a:p>
            <a:pPr lvl="2"/>
            <a:r>
              <a:rPr lang="en-GB"/>
              <a:t>Third level</a:t>
            </a:r>
            <a:endParaRPr lang="en-GB"/>
          </a:p>
          <a:p>
            <a:pPr lvl="3"/>
            <a:r>
              <a:rPr lang="en-GB"/>
              <a:t>Fourth level</a:t>
            </a:r>
            <a:endParaRPr lang="en-GB"/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  <a:endParaRPr lang="en-GB"/>
          </a:p>
          <a:p>
            <a:pPr lvl="1"/>
            <a:r>
              <a:rPr lang="en-GB"/>
              <a:t>Second level</a:t>
            </a:r>
            <a:endParaRPr lang="en-GB"/>
          </a:p>
          <a:p>
            <a:pPr lvl="2"/>
            <a:r>
              <a:rPr lang="en-GB"/>
              <a:t>Third level</a:t>
            </a:r>
            <a:endParaRPr lang="en-GB"/>
          </a:p>
          <a:p>
            <a:pPr lvl="3"/>
            <a:r>
              <a:rPr lang="en-GB"/>
              <a:t>Fourth level</a:t>
            </a:r>
            <a:endParaRPr lang="en-GB"/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2101" y="0"/>
            <a:ext cx="9726084" cy="84455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1397000" y="1362075"/>
            <a:ext cx="9372600" cy="4114800"/>
          </a:xfrm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4233" y="6537326"/>
            <a:ext cx="3860800" cy="320675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en-US"/>
              <a:t>Operating System Concepts</a:t>
            </a:r>
            <a:endParaRPr lang="en-US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  <a:endParaRPr lang="en-GB"/>
          </a:p>
          <a:p>
            <a:pPr lvl="1"/>
            <a:r>
              <a:rPr lang="en-GB"/>
              <a:t>Second level</a:t>
            </a:r>
            <a:endParaRPr lang="en-GB"/>
          </a:p>
          <a:p>
            <a:pPr lvl="2"/>
            <a:r>
              <a:rPr lang="en-GB"/>
              <a:t>Third level</a:t>
            </a:r>
            <a:endParaRPr lang="en-GB"/>
          </a:p>
          <a:p>
            <a:pPr lvl="3"/>
            <a:r>
              <a:rPr lang="en-GB"/>
              <a:t>Fourth level</a:t>
            </a:r>
            <a:endParaRPr lang="en-GB"/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  <a:endParaRPr lang="en-GB"/>
          </a:p>
          <a:p>
            <a:pPr lvl="1"/>
            <a:r>
              <a:rPr lang="en-GB"/>
              <a:t>Second level</a:t>
            </a:r>
            <a:endParaRPr lang="en-GB"/>
          </a:p>
          <a:p>
            <a:pPr lvl="2"/>
            <a:r>
              <a:rPr lang="en-GB"/>
              <a:t>Third level</a:t>
            </a:r>
            <a:endParaRPr lang="en-GB"/>
          </a:p>
          <a:p>
            <a:pPr lvl="3"/>
            <a:r>
              <a:rPr lang="en-GB"/>
              <a:t>Fourth level</a:t>
            </a:r>
            <a:endParaRPr lang="en-GB"/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  <a:endParaRPr lang="en-GB"/>
          </a:p>
          <a:p>
            <a:pPr lvl="1"/>
            <a:r>
              <a:rPr lang="en-GB"/>
              <a:t>Second level</a:t>
            </a:r>
            <a:endParaRPr lang="en-GB"/>
          </a:p>
          <a:p>
            <a:pPr lvl="2"/>
            <a:r>
              <a:rPr lang="en-GB"/>
              <a:t>Third level</a:t>
            </a:r>
            <a:endParaRPr lang="en-GB"/>
          </a:p>
          <a:p>
            <a:pPr lvl="3"/>
            <a:r>
              <a:rPr lang="en-GB"/>
              <a:t>Fourth level</a:t>
            </a:r>
            <a:endParaRPr lang="en-GB"/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  <a:endParaRPr lang="en-GB"/>
          </a:p>
          <a:p>
            <a:pPr lvl="1"/>
            <a:r>
              <a:rPr lang="en-GB"/>
              <a:t>Second level</a:t>
            </a:r>
            <a:endParaRPr lang="en-GB"/>
          </a:p>
          <a:p>
            <a:pPr lvl="2"/>
            <a:r>
              <a:rPr lang="en-GB"/>
              <a:t>Third level</a:t>
            </a:r>
            <a:endParaRPr lang="en-GB"/>
          </a:p>
          <a:p>
            <a:pPr lvl="3"/>
            <a:r>
              <a:rPr lang="en-GB"/>
              <a:t>Fourth level</a:t>
            </a:r>
            <a:endParaRPr lang="en-GB"/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  <a:endParaRPr lang="en-GB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  <a:endParaRPr lang="en-GB"/>
          </a:p>
          <a:p>
            <a:pPr lvl="1"/>
            <a:r>
              <a:rPr lang="en-GB"/>
              <a:t>Second level</a:t>
            </a:r>
            <a:endParaRPr lang="en-GB"/>
          </a:p>
          <a:p>
            <a:pPr lvl="2"/>
            <a:r>
              <a:rPr lang="en-GB"/>
              <a:t>Third level</a:t>
            </a:r>
            <a:endParaRPr lang="en-GB"/>
          </a:p>
          <a:p>
            <a:pPr lvl="3"/>
            <a:r>
              <a:rPr lang="en-GB"/>
              <a:t>Fourth level</a:t>
            </a:r>
            <a:endParaRPr lang="en-GB"/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  <a:endParaRPr lang="en-GB"/>
          </a:p>
          <a:p>
            <a:pPr lvl="1"/>
            <a:r>
              <a:rPr lang="en-GB"/>
              <a:t>Second level</a:t>
            </a:r>
            <a:endParaRPr lang="en-GB"/>
          </a:p>
          <a:p>
            <a:pPr lvl="2"/>
            <a:r>
              <a:rPr lang="en-GB"/>
              <a:t>Third level</a:t>
            </a:r>
            <a:endParaRPr lang="en-GB"/>
          </a:p>
          <a:p>
            <a:pPr lvl="3"/>
            <a:r>
              <a:rPr lang="en-GB"/>
              <a:t>Fourth level</a:t>
            </a:r>
            <a:endParaRPr lang="en-GB"/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0965" indent="0">
              <a:buNone/>
              <a:defRPr sz="1000"/>
            </a:lvl4pPr>
            <a:lvl5pPr marL="1828165" indent="0">
              <a:buNone/>
              <a:defRPr sz="1000"/>
            </a:lvl5pPr>
            <a:lvl6pPr marL="2285365" indent="0">
              <a:buNone/>
              <a:defRPr sz="1000"/>
            </a:lvl6pPr>
            <a:lvl7pPr marL="2742565" indent="0">
              <a:buNone/>
              <a:defRPr sz="1000"/>
            </a:lvl7pPr>
            <a:lvl8pPr marL="3199130" indent="0">
              <a:buNone/>
              <a:defRPr sz="1000"/>
            </a:lvl8pPr>
            <a:lvl9pPr marL="365633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  <a:endParaRPr lang="en-GB"/>
          </a:p>
          <a:p>
            <a:pPr lvl="1"/>
            <a:r>
              <a:rPr lang="en-GB"/>
              <a:t>Second level</a:t>
            </a:r>
            <a:endParaRPr lang="en-GB"/>
          </a:p>
          <a:p>
            <a:pPr lvl="2"/>
            <a:r>
              <a:rPr lang="en-GB"/>
              <a:t>Third level</a:t>
            </a:r>
            <a:endParaRPr lang="en-GB"/>
          </a:p>
          <a:p>
            <a:pPr lvl="3"/>
            <a:r>
              <a:rPr lang="en-GB"/>
              <a:t>Fourth level</a:t>
            </a:r>
            <a:endParaRPr lang="en-GB"/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58.png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59.png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1.png"/><Relationship Id="rId1" Type="http://schemas.openxmlformats.org/officeDocument/2006/relationships/image" Target="../media/image6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jpe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3.jpeg"/><Relationship Id="rId1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20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22.png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9.png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6.pn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9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8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35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7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7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8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39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40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1.jpe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3.jpeg"/><Relationship Id="rId1" Type="http://schemas.openxmlformats.org/officeDocument/2006/relationships/image" Target="../media/image42.jpe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1.jpe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4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5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5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7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8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1.v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50.wmf"/><Relationship Id="rId3" Type="http://schemas.openxmlformats.org/officeDocument/2006/relationships/oleObject" Target="../embeddings/oleObject2.bin"/><Relationship Id="rId2" Type="http://schemas.openxmlformats.org/officeDocument/2006/relationships/image" Target="../media/image49.wmf"/><Relationship Id="rId1" Type="http://schemas.openxmlformats.org/officeDocument/2006/relationships/oleObject" Target="../embeddings/oleObject1.bin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51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52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5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54.pn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55.png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56.png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5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01535" y="4052891"/>
            <a:ext cx="7766936" cy="1646302"/>
          </a:xfrm>
        </p:spPr>
        <p:txBody>
          <a:bodyPr/>
          <a:lstStyle/>
          <a:p>
            <a:pPr algn="ctr"/>
            <a:r>
              <a:rPr lang="en-US" dirty="0"/>
              <a:t>OPERATING  SYSTEM</a:t>
            </a:r>
            <a:br>
              <a:rPr lang="en-US" dirty="0"/>
            </a:br>
            <a:r>
              <a:rPr lang="en-US" dirty="0"/>
              <a:t>SEM III</a:t>
            </a:r>
            <a:br>
              <a:rPr lang="en-US" dirty="0"/>
            </a:br>
            <a:r>
              <a:rPr lang="en-US" dirty="0"/>
              <a:t>UNIT - II</a:t>
            </a:r>
            <a:br>
              <a:rPr lang="en-US" dirty="0"/>
            </a:br>
            <a:br>
              <a:rPr lang="en-US" dirty="0"/>
            </a:br>
            <a:endParaRPr lang="en-US" sz="16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States of Process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01050" y="3719703"/>
            <a:ext cx="3585965" cy="2880423"/>
          </a:xfrm>
          <a:prstGeom prst="rect">
            <a:avLst/>
          </a:prstGeom>
        </p:spPr>
      </p:pic>
      <p:sp>
        <p:nvSpPr>
          <p:cNvPr id="8" name="Content Placeholder 2"/>
          <p:cNvSpPr txBox="1"/>
          <p:nvPr/>
        </p:nvSpPr>
        <p:spPr>
          <a:xfrm>
            <a:off x="326814" y="2384743"/>
            <a:ext cx="8740986" cy="29972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2400" dirty="0"/>
              <a:t>When a process executes, it passes through different states. </a:t>
            </a:r>
            <a:endParaRPr lang="en-IN" sz="2400" dirty="0"/>
          </a:p>
          <a:p>
            <a:r>
              <a:rPr lang="en-IN" sz="2400" dirty="0"/>
              <a:t>State of a process defines the current activity of that process. </a:t>
            </a:r>
            <a:endParaRPr lang="en-IN" sz="2400" dirty="0"/>
          </a:p>
          <a:p>
            <a:endParaRPr lang="en-IN" sz="2400" dirty="0"/>
          </a:p>
          <a:p>
            <a:r>
              <a:rPr lang="en-IN" sz="2400" dirty="0"/>
              <a:t>These stages may differ in different operating systems, and the names of these states are also not standardized. </a:t>
            </a:r>
            <a:endParaRPr lang="en-IN" sz="2400" dirty="0"/>
          </a:p>
          <a:p>
            <a:pPr marL="0" indent="0">
              <a:buFont typeface="Wingdings 3" panose="05040102010807070707" charset="2"/>
              <a:buNone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/>
              <a:t>Operating System Concepts</a:t>
            </a:r>
            <a:endParaRPr lang="en-US" altLang="en-US"/>
          </a:p>
        </p:txBody>
      </p:sp>
      <p:sp>
        <p:nvSpPr>
          <p:cNvPr id="77826" name="Rectangle 205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Process Scheduling Models</a:t>
            </a:r>
            <a:endParaRPr lang="en-US" altLang="en-US"/>
          </a:p>
        </p:txBody>
      </p:sp>
      <p:sp>
        <p:nvSpPr>
          <p:cNvPr id="77859" name="Rectangle 2083"/>
          <p:cNvSpPr>
            <a:spLocks noChangeArrowheads="1"/>
          </p:cNvSpPr>
          <p:nvPr/>
        </p:nvSpPr>
        <p:spPr bwMode="auto">
          <a:xfrm>
            <a:off x="2362201" y="1300163"/>
            <a:ext cx="7324725" cy="42042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20000"/>
              </a:spcBef>
              <a:buClr>
                <a:schemeClr val="folHlink"/>
              </a:buClr>
              <a:buSzPct val="90000"/>
              <a:buFont typeface="Monotype Sorts" pitchFamily="2" charset="2"/>
              <a:buNone/>
            </a:pPr>
            <a:r>
              <a:rPr kumimoji="1" lang="en-US" altLang="en-US" sz="3200" b="1"/>
              <a:t>Linux Process Scheduling</a:t>
            </a:r>
            <a:endParaRPr kumimoji="1" lang="en-US" altLang="en-US" sz="3200" b="1"/>
          </a:p>
          <a:p>
            <a:pPr>
              <a:spcBef>
                <a:spcPct val="20000"/>
              </a:spcBef>
              <a:buClr>
                <a:schemeClr val="folHlink"/>
              </a:buClr>
              <a:buSzPct val="90000"/>
              <a:buFont typeface="Monotype Sorts" pitchFamily="2" charset="2"/>
              <a:buNone/>
            </a:pPr>
            <a:endParaRPr kumimoji="1" lang="en-US" altLang="en-US" sz="3200" b="1"/>
          </a:p>
          <a:p>
            <a:pPr algn="l">
              <a:spcBef>
                <a:spcPct val="20000"/>
              </a:spcBef>
              <a:buClr>
                <a:schemeClr val="folHlink"/>
              </a:buClr>
              <a:buSzPct val="90000"/>
              <a:buFont typeface="Monotype Sorts" pitchFamily="2" charset="2"/>
              <a:buChar char="n"/>
            </a:pPr>
            <a:r>
              <a:rPr kumimoji="1" lang="en-US" altLang="en-US" sz="2400" b="1"/>
              <a:t> 2 separate process-scheduling algorithms</a:t>
            </a:r>
            <a:endParaRPr kumimoji="1" lang="en-US" altLang="en-US" sz="2400" b="1"/>
          </a:p>
          <a:p>
            <a:pPr lvl="1" algn="l">
              <a:spcBef>
                <a:spcPct val="20000"/>
              </a:spcBef>
              <a:buClr>
                <a:schemeClr val="folHlink"/>
              </a:buClr>
              <a:buSzPct val="90000"/>
              <a:buFont typeface="Monotype Sorts" pitchFamily="2" charset="2"/>
              <a:buChar char="n"/>
            </a:pPr>
            <a:r>
              <a:rPr kumimoji="1" lang="en-US" altLang="en-US" sz="2400" b="1"/>
              <a:t> time-sharing: a prioritized credit-based </a:t>
            </a:r>
            <a:endParaRPr kumimoji="1" lang="en-US" altLang="en-US" sz="2400" b="1"/>
          </a:p>
          <a:p>
            <a:pPr lvl="1" algn="l">
              <a:spcBef>
                <a:spcPct val="20000"/>
              </a:spcBef>
              <a:buClr>
                <a:schemeClr val="folHlink"/>
              </a:buClr>
              <a:buSzPct val="90000"/>
              <a:buFont typeface="Monotype Sorts" pitchFamily="2" charset="2"/>
              <a:buChar char="n"/>
            </a:pPr>
            <a:r>
              <a:rPr kumimoji="1" lang="en-US" altLang="en-US" sz="2400" b="1"/>
              <a:t>Soft-real time: FCFS  and RR</a:t>
            </a:r>
            <a:endParaRPr kumimoji="1" lang="en-US" altLang="en-US" sz="2400" b="1"/>
          </a:p>
          <a:p>
            <a:pPr lvl="1" algn="l">
              <a:spcBef>
                <a:spcPct val="20000"/>
              </a:spcBef>
              <a:buClr>
                <a:schemeClr val="folHlink"/>
              </a:buClr>
              <a:buSzPct val="90000"/>
              <a:buFont typeface="Monotype Sorts" pitchFamily="2" charset="2"/>
              <a:buChar char="n"/>
            </a:pPr>
            <a:endParaRPr kumimoji="1" lang="en-US" altLang="en-US" sz="2400" b="1"/>
          </a:p>
          <a:p>
            <a:pPr algn="l">
              <a:spcBef>
                <a:spcPct val="20000"/>
              </a:spcBef>
              <a:buClr>
                <a:schemeClr val="folHlink"/>
              </a:buClr>
              <a:buSzPct val="90000"/>
              <a:buFont typeface="Monotype Sorts" pitchFamily="2" charset="2"/>
              <a:buChar char="n"/>
            </a:pPr>
            <a:r>
              <a:rPr kumimoji="1" lang="en-US" altLang="en-US" sz="2400" b="1"/>
              <a:t> only allows processes in a user mode to be preempted.  	</a:t>
            </a:r>
            <a:endParaRPr kumimoji="1" lang="en-US" altLang="en-US" sz="2400" b="1"/>
          </a:p>
          <a:p>
            <a:pPr algn="l">
              <a:spcBef>
                <a:spcPct val="20000"/>
              </a:spcBef>
              <a:buClr>
                <a:schemeClr val="folHlink"/>
              </a:buClr>
              <a:buSzPct val="90000"/>
              <a:buFont typeface="Monotype Sorts" pitchFamily="2" charset="2"/>
              <a:buNone/>
            </a:pPr>
            <a:endParaRPr kumimoji="1" lang="en-US" altLang="en-US" sz="2400" b="1"/>
          </a:p>
        </p:txBody>
      </p:sp>
      <p:sp>
        <p:nvSpPr>
          <p:cNvPr id="77860" name="Text Box 2084"/>
          <p:cNvSpPr txBox="1">
            <a:spLocks noChangeArrowheads="1"/>
          </p:cNvSpPr>
          <p:nvPr/>
        </p:nvSpPr>
        <p:spPr bwMode="auto">
          <a:xfrm>
            <a:off x="2403475" y="904876"/>
            <a:ext cx="77279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 altLang="en-US"/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/>
              <a:t>Operating System Concepts</a:t>
            </a:r>
            <a:endParaRPr lang="en-US" altLang="en-US"/>
          </a:p>
        </p:txBody>
      </p:sp>
      <p:sp>
        <p:nvSpPr>
          <p:cNvPr id="706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Solaris 2 Scheduling</a:t>
            </a:r>
            <a:endParaRPr lang="en-US" altLang="en-US"/>
          </a:p>
        </p:txBody>
      </p:sp>
      <p:pic>
        <p:nvPicPr>
          <p:cNvPr id="70659" name="Picture 3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49" t="1144" r="14198" b="1373"/>
          <a:stretch>
            <a:fillRect/>
          </a:stretch>
        </p:blipFill>
        <p:spPr bwMode="auto">
          <a:xfrm>
            <a:off x="3171825" y="1063625"/>
            <a:ext cx="5391150" cy="5403850"/>
          </a:xfrm>
          <a:prstGeom prst="rect">
            <a:avLst/>
          </a:prstGeom>
          <a:noFill/>
          <a:ln w="57150" cmpd="thickThin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/>
              <a:t>Operating System Concepts</a:t>
            </a:r>
            <a:endParaRPr lang="en-US" altLang="en-US"/>
          </a:p>
        </p:txBody>
      </p:sp>
      <p:sp>
        <p:nvSpPr>
          <p:cNvPr id="716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Windows 2000 Priorities</a:t>
            </a:r>
            <a:endParaRPr lang="en-US" altLang="en-US"/>
          </a:p>
        </p:txBody>
      </p:sp>
      <p:pic>
        <p:nvPicPr>
          <p:cNvPr id="71683" name="Picture 3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9" t="22844" r="739" b="22809"/>
          <a:stretch>
            <a:fillRect/>
          </a:stretch>
        </p:blipFill>
        <p:spPr bwMode="auto">
          <a:xfrm>
            <a:off x="2406651" y="1747839"/>
            <a:ext cx="7159625" cy="2960687"/>
          </a:xfrm>
          <a:prstGeom prst="rect">
            <a:avLst/>
          </a:prstGeom>
          <a:noFill/>
          <a:ln w="57150" cmpd="thickThin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Operations On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Process Creation :</a:t>
            </a:r>
            <a:endParaRPr lang="en-US" dirty="0"/>
          </a:p>
          <a:p>
            <a:endParaRPr lang="en-US" dirty="0"/>
          </a:p>
          <a:p>
            <a:r>
              <a:rPr lang="en-US" dirty="0"/>
              <a:t>Process Termination :</a:t>
            </a:r>
            <a:endParaRPr lang="en-US" dirty="0"/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Process Vs Threads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2160589"/>
            <a:ext cx="6698826" cy="3880773"/>
          </a:xfrm>
        </p:spPr>
        <p:txBody>
          <a:bodyPr/>
          <a:lstStyle/>
          <a:p>
            <a:r>
              <a:rPr lang="en-US" b="1">
                <a:solidFill>
                  <a:srgbClr val="0070C0"/>
                </a:solidFill>
              </a:rPr>
              <a:t>“A thread could be said as a lightweight Process.”</a:t>
            </a:r>
            <a:endParaRPr lang="en-US" b="1">
              <a:solidFill>
                <a:srgbClr val="0070C0"/>
              </a:solidFill>
            </a:endParaRPr>
          </a:p>
          <a:p>
            <a:r>
              <a:rPr lang="en-IN" b="1"/>
              <a:t>Single sequential (one after another code) flow of control (or execution) within a program is called a thread. </a:t>
            </a:r>
            <a:endParaRPr lang="en-IN" b="1"/>
          </a:p>
          <a:p>
            <a:endParaRPr lang="en-US"/>
          </a:p>
          <a:p>
            <a:r>
              <a:rPr lang="en-US"/>
              <a:t>A thread is a flow of execution inside a process.</a:t>
            </a:r>
            <a:endParaRPr lang="en-US"/>
          </a:p>
          <a:p>
            <a:r>
              <a:rPr lang="en-US"/>
              <a:t>Threads in a process share the same virtual memory address space</a:t>
            </a:r>
            <a:endParaRPr lang="en-US"/>
          </a:p>
          <a:p>
            <a:r>
              <a:rPr lang="en-US"/>
              <a:t>Context switching between threads is faster than context witching between processes.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85305" y="3140886"/>
            <a:ext cx="3429000" cy="3429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1855" y="288114"/>
            <a:ext cx="3752450" cy="2924987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0A85CA-064E-F645-AED2-755C1D98CAAB}" type="datetime1">
              <a:rPr lang="en-IN" smtClean="0"/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Himani Deshpande (TSEC)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States of Process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0763" y="1930400"/>
            <a:ext cx="10443903" cy="4343400"/>
          </a:xfrm>
          <a:prstGeom prst="rect">
            <a:avLst/>
          </a:prstGeom>
        </p:spPr>
      </p:pic>
      <p:sp>
        <p:nvSpPr>
          <p:cNvPr id="11" name="Oval 10"/>
          <p:cNvSpPr/>
          <p:nvPr/>
        </p:nvSpPr>
        <p:spPr>
          <a:xfrm>
            <a:off x="1446477" y="2200807"/>
            <a:ext cx="1743075" cy="7715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3695699" y="3429000"/>
            <a:ext cx="1743075" cy="7715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6905624" y="3429000"/>
            <a:ext cx="1743075" cy="7715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9378162" y="2214562"/>
            <a:ext cx="1743075" cy="7715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5224462" y="5224462"/>
            <a:ext cx="1743075" cy="7715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4876812" y="4158495"/>
            <a:ext cx="25907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Running time/ priority</a:t>
            </a:r>
            <a:endParaRPr lang="en-US" b="1" dirty="0"/>
          </a:p>
        </p:txBody>
      </p:sp>
      <p:sp>
        <p:nvSpPr>
          <p:cNvPr id="3" name="Rectangle 2"/>
          <p:cNvSpPr/>
          <p:nvPr/>
        </p:nvSpPr>
        <p:spPr>
          <a:xfrm>
            <a:off x="3814763" y="2328863"/>
            <a:ext cx="1257300" cy="3714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4933960" y="4702036"/>
            <a:ext cx="2552687" cy="3714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7566956" y="2308224"/>
            <a:ext cx="1076328" cy="3714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7626608" y="4887773"/>
            <a:ext cx="2231767" cy="3714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1663166" y="4944923"/>
            <a:ext cx="3052772" cy="3714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5492057" y="2409825"/>
            <a:ext cx="2038954" cy="3714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4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5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5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5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5" grpId="0" animBg="1"/>
      <p:bldP spid="16" grpId="0"/>
      <p:bldP spid="3" grpId="0" animBg="1"/>
      <p:bldP spid="17" grpId="0" animBg="1"/>
      <p:bldP spid="18" grpId="0" animBg="1"/>
      <p:bldP spid="19" grpId="0" animBg="1"/>
      <p:bldP spid="20" grpId="0" animBg="1"/>
      <p:bldP spid="2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States of Process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73700" y="4064000"/>
            <a:ext cx="6718300" cy="2794000"/>
          </a:xfrm>
          <a:prstGeom prst="rect">
            <a:avLst/>
          </a:prstGeom>
        </p:spPr>
      </p:pic>
      <p:sp>
        <p:nvSpPr>
          <p:cNvPr id="8" name="Content Placeholder 2"/>
          <p:cNvSpPr txBox="1"/>
          <p:nvPr/>
        </p:nvSpPr>
        <p:spPr>
          <a:xfrm>
            <a:off x="212837" y="1459041"/>
            <a:ext cx="10627267" cy="388077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>
                <a:solidFill>
                  <a:srgbClr val="C00000"/>
                </a:solidFill>
              </a:rPr>
              <a:t>New – </a:t>
            </a:r>
            <a:br>
              <a:rPr lang="en-IN" b="1" dirty="0">
                <a:solidFill>
                  <a:srgbClr val="C00000"/>
                </a:solidFill>
              </a:rPr>
            </a:br>
            <a:r>
              <a:rPr lang="en-IN" dirty="0"/>
              <a:t>The process is in the stage </a:t>
            </a:r>
            <a:r>
              <a:rPr lang="en-IN" dirty="0">
                <a:solidFill>
                  <a:schemeClr val="tx1"/>
                </a:solidFill>
              </a:rPr>
              <a:t>of </a:t>
            </a:r>
            <a:r>
              <a:rPr lang="en-IN" b="1" dirty="0">
                <a:solidFill>
                  <a:schemeClr val="tx1"/>
                </a:solidFill>
              </a:rPr>
              <a:t>being created. </a:t>
            </a:r>
            <a:endParaRPr lang="en-IN" b="1" dirty="0">
              <a:solidFill>
                <a:schemeClr val="tx1"/>
              </a:solidFill>
            </a:endParaRPr>
          </a:p>
          <a:p>
            <a:r>
              <a:rPr lang="en-IN" b="1" dirty="0">
                <a:solidFill>
                  <a:srgbClr val="C00000"/>
                </a:solidFill>
              </a:rPr>
              <a:t>Ready</a:t>
            </a:r>
            <a:r>
              <a:rPr lang="en-IN" dirty="0"/>
              <a:t> – </a:t>
            </a:r>
            <a:br>
              <a:rPr lang="en-IN" dirty="0"/>
            </a:br>
            <a:r>
              <a:rPr lang="en-IN" dirty="0"/>
              <a:t>The process has all the resources available that it needs to run, but the CPU is not currently working on this process's instructions. </a:t>
            </a:r>
            <a:endParaRPr lang="en-IN" dirty="0"/>
          </a:p>
          <a:p>
            <a:r>
              <a:rPr lang="en-IN" b="1" dirty="0">
                <a:solidFill>
                  <a:srgbClr val="C00000"/>
                </a:solidFill>
              </a:rPr>
              <a:t>Running</a:t>
            </a:r>
            <a:r>
              <a:rPr lang="en-IN" dirty="0"/>
              <a:t> – </a:t>
            </a:r>
            <a:br>
              <a:rPr lang="en-IN" dirty="0"/>
            </a:br>
            <a:r>
              <a:rPr lang="en-IN" dirty="0"/>
              <a:t>The CPU is working on this process's instructions. </a:t>
            </a:r>
            <a:endParaRPr lang="en-IN" dirty="0"/>
          </a:p>
          <a:p>
            <a:r>
              <a:rPr lang="en-IN" b="1" dirty="0">
                <a:solidFill>
                  <a:srgbClr val="C00000"/>
                </a:solidFill>
              </a:rPr>
              <a:t>Waiting</a:t>
            </a:r>
            <a:r>
              <a:rPr lang="en-IN" dirty="0"/>
              <a:t> – </a:t>
            </a:r>
            <a:br>
              <a:rPr lang="en-IN" dirty="0"/>
            </a:br>
            <a:r>
              <a:rPr lang="en-IN" dirty="0"/>
              <a:t>The process cannot run at the moment, because it is waiting for some resource to become available or for some event to occur. </a:t>
            </a:r>
            <a:endParaRPr lang="en-IN" dirty="0"/>
          </a:p>
          <a:p>
            <a:r>
              <a:rPr lang="en-IN" b="1" dirty="0">
                <a:solidFill>
                  <a:srgbClr val="C00000"/>
                </a:solidFill>
              </a:rPr>
              <a:t>Terminated</a:t>
            </a:r>
            <a:r>
              <a:rPr lang="en-IN" dirty="0"/>
              <a:t> – </a:t>
            </a:r>
            <a:br>
              <a:rPr lang="en-IN" dirty="0"/>
            </a:br>
            <a:r>
              <a:rPr lang="en-IN" dirty="0"/>
              <a:t>The process has completed. </a:t>
            </a:r>
            <a:endParaRPr lang="en-IN" dirty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5822" y="200722"/>
            <a:ext cx="8596668" cy="1320800"/>
          </a:xfrm>
        </p:spPr>
        <p:txBody>
          <a:bodyPr/>
          <a:lstStyle/>
          <a:p>
            <a:r>
              <a:rPr lang="en-US" dirty="0"/>
              <a:t>Process Control Block (PCB)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58991" y="4345878"/>
            <a:ext cx="3581400" cy="2311400"/>
          </a:xfrm>
          <a:prstGeom prst="rect">
            <a:avLst/>
          </a:prstGeom>
        </p:spPr>
      </p:pic>
      <p:sp>
        <p:nvSpPr>
          <p:cNvPr id="8" name="Content Placeholder 2"/>
          <p:cNvSpPr txBox="1"/>
          <p:nvPr/>
        </p:nvSpPr>
        <p:spPr>
          <a:xfrm>
            <a:off x="225568" y="1521522"/>
            <a:ext cx="9922419" cy="36997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2400" dirty="0"/>
              <a:t> As the operating system supports multi-programming, it needs to keep track of all the processes.</a:t>
            </a:r>
            <a:endParaRPr lang="en-IN" sz="2400" dirty="0"/>
          </a:p>
          <a:p>
            <a:r>
              <a:rPr lang="en-IN" sz="2400" dirty="0"/>
              <a:t>Each process is represented in the operating system by a process control block (PCB)—also called a task control block. </a:t>
            </a:r>
            <a:endParaRPr lang="en-IN" sz="2400" dirty="0"/>
          </a:p>
          <a:p>
            <a:r>
              <a:rPr lang="en-IN" sz="2400" dirty="0"/>
              <a:t>It contains many pieces of information associated with a specific process. </a:t>
            </a:r>
            <a:endParaRPr lang="en-IN" sz="2400" dirty="0"/>
          </a:p>
          <a:p>
            <a:r>
              <a:rPr lang="en-IN" sz="2400" dirty="0"/>
              <a:t>All these information is required and must be saved when the process is switched from one state to another. </a:t>
            </a:r>
            <a:endParaRPr lang="en-IN" sz="2400" dirty="0"/>
          </a:p>
          <a:p>
            <a:pPr marL="0" indent="0">
              <a:buFont typeface="Wingdings 3" panose="05040102010807070707" charset="2"/>
              <a:buNone/>
            </a:pP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2"/>
          <p:cNvSpPr>
            <a:spLocks noGrp="1" noChangeArrowheads="1"/>
          </p:cNvSpPr>
          <p:nvPr>
            <p:ph type="title"/>
          </p:nvPr>
        </p:nvSpPr>
        <p:spPr>
          <a:xfrm>
            <a:off x="2265760" y="277416"/>
            <a:ext cx="8459390" cy="57626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>
                <a:ea typeface="MS PGothic" panose="020B0600070205080204" pitchFamily="34" charset="-128"/>
              </a:rPr>
              <a:t>Process Control Block (PCB)</a:t>
            </a:r>
            <a:endParaRPr lang="en-US" altLang="en-US">
              <a:ea typeface="MS PGothic" panose="020B0600070205080204" pitchFamily="34" charset="-128"/>
            </a:endParaRPr>
          </a:p>
        </p:txBody>
      </p:sp>
      <p:sp>
        <p:nvSpPr>
          <p:cNvPr id="2048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5930" y="1716141"/>
            <a:ext cx="7716729" cy="3821906"/>
          </a:xfrm>
        </p:spPr>
        <p:txBody>
          <a:bodyPr>
            <a:normAutofit fontScale="92500" lnSpcReduction="10000"/>
          </a:bodyPr>
          <a:lstStyle/>
          <a:p>
            <a:pPr>
              <a:buFont typeface="Monotype Sorts" pitchFamily="2" charset="2"/>
              <a:buNone/>
            </a:pPr>
            <a:r>
              <a:rPr lang="en-US" altLang="en-US" sz="2700" dirty="0">
                <a:ea typeface="MS PGothic" panose="020B0600070205080204" pitchFamily="34" charset="-128"/>
              </a:rPr>
              <a:t>Information associated with each process</a:t>
            </a:r>
            <a:endParaRPr lang="en-US" altLang="en-US" sz="2700" dirty="0">
              <a:ea typeface="MS PGothic" panose="020B0600070205080204" pitchFamily="34" charset="-128"/>
            </a:endParaRPr>
          </a:p>
          <a:p>
            <a:r>
              <a:rPr lang="en-US" altLang="en-US" sz="2700" dirty="0">
                <a:ea typeface="MS PGothic" panose="020B0600070205080204" pitchFamily="34" charset="-128"/>
              </a:rPr>
              <a:t>Process state</a:t>
            </a:r>
            <a:endParaRPr lang="en-US" altLang="en-US" sz="2700" dirty="0">
              <a:ea typeface="MS PGothic" panose="020B0600070205080204" pitchFamily="34" charset="-128"/>
            </a:endParaRPr>
          </a:p>
          <a:p>
            <a:r>
              <a:rPr lang="en-US" altLang="en-US" sz="2700" dirty="0">
                <a:ea typeface="MS PGothic" panose="020B0600070205080204" pitchFamily="34" charset="-128"/>
              </a:rPr>
              <a:t>Program counter</a:t>
            </a:r>
            <a:endParaRPr lang="en-US" altLang="en-US" sz="2700" dirty="0">
              <a:ea typeface="MS PGothic" panose="020B0600070205080204" pitchFamily="34" charset="-128"/>
            </a:endParaRPr>
          </a:p>
          <a:p>
            <a:r>
              <a:rPr lang="en-US" altLang="en-US" sz="2700" dirty="0">
                <a:ea typeface="MS PGothic" panose="020B0600070205080204" pitchFamily="34" charset="-128"/>
              </a:rPr>
              <a:t>CPU registers</a:t>
            </a:r>
            <a:endParaRPr lang="en-US" altLang="en-US" sz="2700" dirty="0">
              <a:ea typeface="MS PGothic" panose="020B0600070205080204" pitchFamily="34" charset="-128"/>
            </a:endParaRPr>
          </a:p>
          <a:p>
            <a:r>
              <a:rPr lang="en-US" altLang="en-US" sz="2700" dirty="0">
                <a:ea typeface="MS PGothic" panose="020B0600070205080204" pitchFamily="34" charset="-128"/>
              </a:rPr>
              <a:t>CPU scheduling information</a:t>
            </a:r>
            <a:endParaRPr lang="en-US" altLang="en-US" sz="2700" dirty="0">
              <a:ea typeface="MS PGothic" panose="020B0600070205080204" pitchFamily="34" charset="-128"/>
            </a:endParaRPr>
          </a:p>
          <a:p>
            <a:r>
              <a:rPr lang="en-US" altLang="en-US" sz="2700" dirty="0">
                <a:ea typeface="MS PGothic" panose="020B0600070205080204" pitchFamily="34" charset="-128"/>
              </a:rPr>
              <a:t>Memory-management information</a:t>
            </a:r>
            <a:endParaRPr lang="en-US" altLang="en-US" sz="2700" dirty="0">
              <a:ea typeface="MS PGothic" panose="020B0600070205080204" pitchFamily="34" charset="-128"/>
            </a:endParaRPr>
          </a:p>
          <a:p>
            <a:r>
              <a:rPr lang="en-US" altLang="en-US" sz="2700" dirty="0">
                <a:ea typeface="MS PGothic" panose="020B0600070205080204" pitchFamily="34" charset="-128"/>
              </a:rPr>
              <a:t>Accounting information</a:t>
            </a:r>
            <a:endParaRPr lang="en-US" altLang="en-US" sz="2700" dirty="0">
              <a:ea typeface="MS PGothic" panose="020B0600070205080204" pitchFamily="34" charset="-128"/>
            </a:endParaRPr>
          </a:p>
          <a:p>
            <a:r>
              <a:rPr lang="en-US" altLang="en-US" sz="2700" dirty="0">
                <a:ea typeface="MS PGothic" panose="020B0600070205080204" pitchFamily="34" charset="-128"/>
              </a:rPr>
              <a:t>I/O status information</a:t>
            </a:r>
            <a:endParaRPr lang="en-US" altLang="en-US" sz="2700" dirty="0">
              <a:ea typeface="MS PGothic" panose="020B0600070205080204" pitchFamily="34" charset="-128"/>
            </a:endParaRPr>
          </a:p>
          <a:p>
            <a:endParaRPr lang="en-US" altLang="en-US" sz="2700" dirty="0">
              <a:ea typeface="MS PGothic" panose="020B0600070205080204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82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697" y="183980"/>
            <a:ext cx="3480328" cy="1320800"/>
          </a:xfrm>
        </p:spPr>
        <p:txBody>
          <a:bodyPr/>
          <a:lstStyle/>
          <a:p>
            <a:r>
              <a:rPr lang="en-US" dirty="0"/>
              <a:t>Process Control Block (PCB)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3445362" y="319980"/>
            <a:ext cx="8746638" cy="630942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IN" sz="2000" b="1" dirty="0">
                <a:solidFill>
                  <a:schemeClr val="accent2">
                    <a:lumMod val="75000"/>
                  </a:schemeClr>
                </a:solidFill>
              </a:rPr>
              <a:t>Process state: </a:t>
            </a:r>
            <a:r>
              <a:rPr lang="en-IN" sz="2000" dirty="0"/>
              <a:t>The state may be new, ready, running &amp; so on</a:t>
            </a:r>
            <a:br>
              <a:rPr lang="en-IN" sz="2000" dirty="0"/>
            </a:br>
            <a:endParaRPr lang="en-IN" sz="2000" dirty="0"/>
          </a:p>
          <a:p>
            <a:r>
              <a:rPr lang="en-IN" sz="2000" b="1" dirty="0">
                <a:solidFill>
                  <a:schemeClr val="accent2">
                    <a:lumMod val="75000"/>
                  </a:schemeClr>
                </a:solidFill>
              </a:rPr>
              <a:t>Program counter: </a:t>
            </a:r>
            <a:r>
              <a:rPr lang="en-IN" sz="2000" dirty="0"/>
              <a:t>It indicates the address of the next instruction to be executed for this program. </a:t>
            </a:r>
            <a:br>
              <a:rPr lang="en-IN" sz="2000" dirty="0"/>
            </a:br>
            <a:endParaRPr lang="en-IN" sz="2000" dirty="0"/>
          </a:p>
          <a:p>
            <a:r>
              <a:rPr lang="en-IN" sz="2000" b="1" dirty="0">
                <a:solidFill>
                  <a:schemeClr val="accent2">
                    <a:lumMod val="75000"/>
                  </a:schemeClr>
                </a:solidFill>
              </a:rPr>
              <a:t>CPU registers: </a:t>
            </a:r>
            <a:r>
              <a:rPr lang="en-IN" sz="2000" dirty="0"/>
              <a:t>These vary in number and type based on architecture. They include accumulators, stack pointers, general purpose registers etc. </a:t>
            </a:r>
            <a:br>
              <a:rPr lang="en-IN" sz="2000" dirty="0"/>
            </a:br>
            <a:endParaRPr lang="en-IN" sz="2000" dirty="0"/>
          </a:p>
          <a:p>
            <a:r>
              <a:rPr lang="en-IN" sz="2000" b="1" dirty="0">
                <a:solidFill>
                  <a:schemeClr val="accent2">
                    <a:lumMod val="75000"/>
                  </a:schemeClr>
                </a:solidFill>
              </a:rPr>
              <a:t>CPU scheduling information: </a:t>
            </a:r>
            <a:r>
              <a:rPr lang="en-IN" sz="2000" dirty="0"/>
              <a:t>This includes process priority, pointers to scheduling queues and any scheduling parameters.</a:t>
            </a:r>
            <a:br>
              <a:rPr lang="en-IN" sz="2000" dirty="0"/>
            </a:br>
            <a:r>
              <a:rPr lang="en-IN" sz="2000" dirty="0"/>
              <a:t> </a:t>
            </a:r>
            <a:endParaRPr lang="en-IN" sz="2000" dirty="0"/>
          </a:p>
          <a:p>
            <a:r>
              <a:rPr lang="en-IN" sz="2000" b="1" dirty="0">
                <a:solidFill>
                  <a:schemeClr val="accent2">
                    <a:lumMod val="75000"/>
                  </a:schemeClr>
                </a:solidFill>
              </a:rPr>
              <a:t>Memory-management information: </a:t>
            </a:r>
            <a:r>
              <a:rPr lang="en-IN" sz="2000" dirty="0"/>
              <a:t>This includes the value of base and limit registers (protection) and page tables, segment tables depending on memory. </a:t>
            </a:r>
            <a:br>
              <a:rPr lang="en-IN" sz="2000" dirty="0"/>
            </a:br>
            <a:endParaRPr lang="en-IN" sz="2000" dirty="0"/>
          </a:p>
          <a:p>
            <a:r>
              <a:rPr lang="en-IN" sz="2000" b="1" dirty="0">
                <a:solidFill>
                  <a:schemeClr val="accent2">
                    <a:lumMod val="75000"/>
                  </a:schemeClr>
                </a:solidFill>
              </a:rPr>
              <a:t>Accounting information: </a:t>
            </a:r>
            <a:r>
              <a:rPr lang="en-IN" sz="2000" dirty="0"/>
              <a:t>It includes amount of CPU and real time used, account numbers, process numbers etc </a:t>
            </a:r>
            <a:br>
              <a:rPr lang="en-IN" sz="2000" dirty="0"/>
            </a:br>
            <a:endParaRPr lang="en-IN" sz="2000" dirty="0"/>
          </a:p>
          <a:p>
            <a:r>
              <a:rPr lang="en-IN" sz="2000" b="1" dirty="0">
                <a:solidFill>
                  <a:schemeClr val="accent2">
                    <a:lumMod val="75000"/>
                  </a:schemeClr>
                </a:solidFill>
              </a:rPr>
              <a:t>I/O status information:</a:t>
            </a:r>
            <a:r>
              <a:rPr lang="en-IN" sz="2000" b="1" dirty="0"/>
              <a:t> </a:t>
            </a:r>
            <a:r>
              <a:rPr lang="en-IN" sz="2000" dirty="0"/>
              <a:t>It includes list of I/O devices allocated to this process, a list of open </a:t>
            </a:r>
            <a:r>
              <a:rPr lang="en-IN" sz="2400" dirty="0"/>
              <a:t>files etc </a:t>
            </a:r>
            <a:endParaRPr lang="en-IN" sz="2400" dirty="0"/>
          </a:p>
        </p:txBody>
      </p:sp>
      <p:pic>
        <p:nvPicPr>
          <p:cNvPr id="7" name="Picture 9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697" y="1596543"/>
            <a:ext cx="3039346" cy="49410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Operations On Process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4238171" y="1930401"/>
            <a:ext cx="3526972" cy="1320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Operations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2423886" y="4034970"/>
            <a:ext cx="2220685" cy="121194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Process</a:t>
            </a:r>
            <a:br>
              <a:rPr lang="en-US" dirty="0"/>
            </a:br>
            <a:r>
              <a:rPr lang="en-US" dirty="0"/>
              <a:t>Creation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7053316" y="4034970"/>
            <a:ext cx="2220685" cy="121194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Process</a:t>
            </a:r>
            <a:br>
              <a:rPr lang="en-US" dirty="0"/>
            </a:br>
            <a:r>
              <a:rPr lang="en-US" dirty="0"/>
              <a:t>Termination</a:t>
            </a:r>
            <a:endParaRPr lang="en-US" dirty="0"/>
          </a:p>
        </p:txBody>
      </p:sp>
      <p:cxnSp>
        <p:nvCxnSpPr>
          <p:cNvPr id="8" name="Straight Arrow Connector 7"/>
          <p:cNvCxnSpPr>
            <a:stCxn id="4" idx="3"/>
          </p:cNvCxnSpPr>
          <p:nvPr/>
        </p:nvCxnSpPr>
        <p:spPr>
          <a:xfrm flipH="1">
            <a:off x="3831771" y="3057774"/>
            <a:ext cx="922913" cy="97719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7053316" y="3172001"/>
            <a:ext cx="900512" cy="82794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process execution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26028" y="6248400"/>
            <a:ext cx="10112245" cy="38807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Execution with Single process </a:t>
            </a:r>
            <a:endParaRPr lang="en-US" sz="2800" dirty="0"/>
          </a:p>
        </p:txBody>
      </p:sp>
      <p:sp>
        <p:nvSpPr>
          <p:cNvPr id="4" name="Rectangle 3"/>
          <p:cNvSpPr/>
          <p:nvPr/>
        </p:nvSpPr>
        <p:spPr>
          <a:xfrm>
            <a:off x="3002352" y="1550512"/>
            <a:ext cx="1683657" cy="88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Process  P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002352" y="3248022"/>
            <a:ext cx="1683657" cy="9967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Function 1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002352" y="5135566"/>
            <a:ext cx="1683657" cy="996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Function 2</a:t>
            </a:r>
            <a:endParaRPr lang="en-US" dirty="0"/>
          </a:p>
        </p:txBody>
      </p:sp>
      <p:sp>
        <p:nvSpPr>
          <p:cNvPr id="7" name="Striped Right Arrow 6"/>
          <p:cNvSpPr/>
          <p:nvPr/>
        </p:nvSpPr>
        <p:spPr>
          <a:xfrm rot="5400000">
            <a:off x="3517264" y="2677089"/>
            <a:ext cx="653831" cy="355603"/>
          </a:xfrm>
          <a:prstGeom prst="stripedRightArrow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triped Right Arrow 7"/>
          <p:cNvSpPr/>
          <p:nvPr/>
        </p:nvSpPr>
        <p:spPr>
          <a:xfrm rot="5400000">
            <a:off x="3452824" y="4566409"/>
            <a:ext cx="782711" cy="355603"/>
          </a:xfrm>
          <a:prstGeom prst="stripedRightArrow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4686008" y="1521708"/>
            <a:ext cx="4238173" cy="956880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4686008" y="3227257"/>
            <a:ext cx="4238173" cy="996718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Print a document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4686008" y="5114801"/>
            <a:ext cx="4238173" cy="977121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 a complex huge calculation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7717073" y="3817034"/>
            <a:ext cx="1088572" cy="278068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printer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7505993" y="5721009"/>
            <a:ext cx="1197429" cy="27136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processor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4988388" y="3827055"/>
            <a:ext cx="1088572" cy="278068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 min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5007428" y="5753059"/>
            <a:ext cx="1088572" cy="278068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10 min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5290771" y="1813514"/>
            <a:ext cx="2655488" cy="27336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Processor  &amp;printer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5726784" y="2164715"/>
            <a:ext cx="1783462" cy="29093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10 min + 5min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3431" y="419276"/>
            <a:ext cx="8596668" cy="1320800"/>
          </a:xfrm>
        </p:spPr>
        <p:txBody>
          <a:bodyPr/>
          <a:lstStyle/>
          <a:p>
            <a:r>
              <a:rPr lang="en-US" dirty="0"/>
              <a:t>Process creation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4003211" y="1930400"/>
            <a:ext cx="917132" cy="6604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4003211" y="3791857"/>
            <a:ext cx="917132" cy="6604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P1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4461777" y="2623458"/>
            <a:ext cx="0" cy="1168399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/>
        </p:nvSpPr>
        <p:spPr>
          <a:xfrm>
            <a:off x="6301656" y="3943438"/>
            <a:ext cx="917132" cy="6604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</a:t>
            </a:r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8815436" y="3906158"/>
            <a:ext cx="917132" cy="6604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P1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6414605" y="2292437"/>
            <a:ext cx="1718896" cy="957943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Printing on printer</a:t>
            </a:r>
            <a:endParaRPr lang="en-US" dirty="0"/>
          </a:p>
        </p:txBody>
      </p:sp>
      <p:sp>
        <p:nvSpPr>
          <p:cNvPr id="13" name="Lightning Bolt 12"/>
          <p:cNvSpPr/>
          <p:nvPr/>
        </p:nvSpPr>
        <p:spPr>
          <a:xfrm rot="3730370">
            <a:off x="6731287" y="3056827"/>
            <a:ext cx="516435" cy="1027550"/>
          </a:xfrm>
          <a:prstGeom prst="lightningBol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8950099" y="2307771"/>
            <a:ext cx="1718896" cy="957943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Calculation on CPU</a:t>
            </a:r>
            <a:endParaRPr lang="en-US" dirty="0"/>
          </a:p>
        </p:txBody>
      </p:sp>
      <p:sp>
        <p:nvSpPr>
          <p:cNvPr id="15" name="Lightning Bolt 14"/>
          <p:cNvSpPr/>
          <p:nvPr/>
        </p:nvSpPr>
        <p:spPr>
          <a:xfrm rot="3730370">
            <a:off x="9172492" y="2971258"/>
            <a:ext cx="516435" cy="1027550"/>
          </a:xfrm>
          <a:prstGeom prst="lightningBol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2038843" y="5311608"/>
            <a:ext cx="6911256" cy="64633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Total time taken to comple</a:t>
            </a:r>
            <a:r>
              <a:rPr lang="en-US" b="1" dirty="0"/>
              <a:t>te both the tasks </a:t>
            </a:r>
            <a:r>
              <a:rPr lang="en-US" dirty="0"/>
              <a:t>= 10 min</a:t>
            </a:r>
            <a:endParaRPr lang="en-US" dirty="0"/>
          </a:p>
          <a:p>
            <a:r>
              <a:rPr lang="en-US" dirty="0"/>
              <a:t>Total time taken will be the time taken by slowest process.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9" grpId="0" animBg="1"/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creation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229427" y="2365469"/>
            <a:ext cx="6153431" cy="4276495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Parent – creating process</a:t>
            </a:r>
            <a:endParaRPr lang="en-US" dirty="0"/>
          </a:p>
          <a:p>
            <a:r>
              <a:rPr lang="en-US" dirty="0"/>
              <a:t>Child- new process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fork() – </a:t>
            </a:r>
            <a:r>
              <a:rPr lang="en-US" dirty="0" err="1"/>
              <a:t>unix</a:t>
            </a:r>
            <a:endParaRPr lang="en-US" dirty="0"/>
          </a:p>
          <a:p>
            <a:r>
              <a:rPr lang="en-US" dirty="0" err="1"/>
              <a:t>createprocess</a:t>
            </a:r>
            <a:r>
              <a:rPr lang="en-US" dirty="0"/>
              <a:t>()- Windows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OS</a:t>
            </a:r>
            <a:endParaRPr lang="en-US" dirty="0"/>
          </a:p>
          <a:p>
            <a:r>
              <a:rPr lang="en-US" dirty="0"/>
              <a:t>Subset of parents resources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677334" y="2612571"/>
            <a:ext cx="2443236" cy="69668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Process Creation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700265" y="1554839"/>
            <a:ext cx="2443236" cy="69668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pid</a:t>
            </a:r>
            <a:r>
              <a:rPr lang="en-US" dirty="0"/>
              <a:t>   </a:t>
            </a:r>
            <a:br>
              <a:rPr lang="en-US" dirty="0"/>
            </a:br>
            <a:r>
              <a:rPr lang="en-US" dirty="0"/>
              <a:t>process identifier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786191" y="3991428"/>
            <a:ext cx="2443236" cy="69668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How to create child process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786191" y="5584163"/>
            <a:ext cx="2443236" cy="69668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How a child process gets it resources.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97309" y="5272106"/>
            <a:ext cx="4508500" cy="1320800"/>
          </a:xfrm>
          <a:prstGeom prst="rect">
            <a:avLst/>
          </a:prstGeom>
          <a:ln>
            <a:solidFill>
              <a:srgbClr val="00B050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SUGGESTED BOOKS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3984" y="1930400"/>
            <a:ext cx="9403368" cy="4680769"/>
          </a:xfrm>
        </p:spPr>
        <p:txBody>
          <a:bodyPr>
            <a:normAutofit/>
          </a:bodyPr>
          <a:lstStyle/>
          <a:p>
            <a:pPr lvl="0"/>
            <a:r>
              <a:rPr lang="en-US" sz="2400" dirty="0"/>
              <a:t>A. </a:t>
            </a:r>
            <a:r>
              <a:rPr lang="en-US" sz="2400" dirty="0" err="1"/>
              <a:t>Silberschatz</a:t>
            </a:r>
            <a:r>
              <a:rPr lang="en-US" sz="2400" dirty="0"/>
              <a:t>, P. Galvin, G. Gagne, Operating System Concepts, 10</a:t>
            </a:r>
            <a:r>
              <a:rPr lang="en-US" sz="2400" baseline="30000" dirty="0"/>
              <a:t>th</a:t>
            </a:r>
            <a:r>
              <a:rPr lang="en-US" sz="2400" dirty="0"/>
              <a:t> ed., Wiley, 2018.   </a:t>
            </a:r>
            <a:endParaRPr lang="en-IN" sz="2400" dirty="0"/>
          </a:p>
          <a:p>
            <a:pPr lvl="0"/>
            <a:r>
              <a:rPr lang="en-US" sz="2400" dirty="0"/>
              <a:t>W. Stallings, Operating Systems: Internal and Design Principles, 9</a:t>
            </a:r>
            <a:r>
              <a:rPr lang="en-US" sz="2400" baseline="30000" dirty="0"/>
              <a:t>th</a:t>
            </a:r>
            <a:r>
              <a:rPr lang="en-US" sz="2400" dirty="0"/>
              <a:t> ed., Pearson, 2018.</a:t>
            </a:r>
            <a:endParaRPr lang="en-IN" sz="2400" dirty="0"/>
          </a:p>
          <a:p>
            <a:pPr lvl="0"/>
            <a:r>
              <a:rPr lang="en-US" sz="2400" dirty="0"/>
              <a:t>A. Tanenbaum, Modern Operating Systems, Pearson, 4</a:t>
            </a:r>
            <a:r>
              <a:rPr lang="en-US" sz="2400" baseline="30000" dirty="0"/>
              <a:t>th</a:t>
            </a:r>
            <a:r>
              <a:rPr lang="en-US" sz="2400" dirty="0"/>
              <a:t> ed., 2015.</a:t>
            </a:r>
            <a:endParaRPr lang="en-US" sz="2400" dirty="0"/>
          </a:p>
          <a:p>
            <a:pPr lvl="0"/>
            <a:endParaRPr lang="en-US" sz="2400" dirty="0"/>
          </a:p>
          <a:p>
            <a:pPr marL="0" lv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creation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7998" y="1863984"/>
            <a:ext cx="5959912" cy="1066799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For execution parent process can either </a:t>
            </a:r>
            <a:endParaRPr lang="en-US" dirty="0"/>
          </a:p>
          <a:p>
            <a:r>
              <a:rPr lang="en-US" dirty="0"/>
              <a:t>Continues to execute concurrently with its children.  Or</a:t>
            </a:r>
            <a:endParaRPr lang="en-US" dirty="0"/>
          </a:p>
          <a:p>
            <a:r>
              <a:rPr lang="en-US" dirty="0"/>
              <a:t>Wait until some or all the children terminates.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474762" y="1924051"/>
            <a:ext cx="2443236" cy="106679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Parent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491670" y="3771901"/>
            <a:ext cx="2443236" cy="1066799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Child</a:t>
            </a:r>
            <a:endParaRPr lang="en-US" dirty="0"/>
          </a:p>
        </p:txBody>
      </p:sp>
      <p:sp>
        <p:nvSpPr>
          <p:cNvPr id="6" name="Content Placeholder 2"/>
          <p:cNvSpPr txBox="1"/>
          <p:nvPr/>
        </p:nvSpPr>
        <p:spPr>
          <a:xfrm>
            <a:off x="2934906" y="3491986"/>
            <a:ext cx="6339095" cy="149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For address-space child process  </a:t>
            </a:r>
            <a:endParaRPr lang="en-US" dirty="0"/>
          </a:p>
          <a:p>
            <a:r>
              <a:rPr lang="en-US" dirty="0"/>
              <a:t>Can be a duplicate of the parent process. </a:t>
            </a:r>
            <a:br>
              <a:rPr lang="en-US" dirty="0"/>
            </a:br>
            <a:r>
              <a:rPr lang="en-US" dirty="0"/>
              <a:t>(</a:t>
            </a:r>
            <a:r>
              <a:rPr lang="en-IN" dirty="0"/>
              <a:t>it has the same program and data as the parent).   Or</a:t>
            </a:r>
            <a:endParaRPr lang="en-US" dirty="0"/>
          </a:p>
          <a:p>
            <a:r>
              <a:rPr lang="en-US" dirty="0"/>
              <a:t>Has a new program loaded into it.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656497" y="5432789"/>
            <a:ext cx="3487503" cy="92333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Child process can further create process forming a tree of processes.</a:t>
            </a:r>
            <a:endParaRPr lang="en-US" dirty="0"/>
          </a:p>
        </p:txBody>
      </p:sp>
      <p:pic>
        <p:nvPicPr>
          <p:cNvPr id="10" name="Picture 6" descr="3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7910" y="4492369"/>
            <a:ext cx="2944350" cy="2305954"/>
          </a:xfrm>
          <a:prstGeom prst="rect">
            <a:avLst/>
          </a:prstGeom>
          <a:noFill/>
          <a:ln w="38100">
            <a:solidFill>
              <a:srgbClr val="00B05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  <p:bldP spid="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MS PGothic" panose="020B0600070205080204" pitchFamily="34" charset="-128"/>
              </a:rPr>
              <a:t>Process Termination</a:t>
            </a:r>
            <a:endParaRPr lang="en-US" altLang="en-US">
              <a:ea typeface="MS PGothic" panose="020B0600070205080204" pitchFamily="34" charset="-12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465277" y="4842193"/>
            <a:ext cx="2610708" cy="1916954"/>
          </a:xfrm>
          <a:prstGeom prst="rect">
            <a:avLst/>
          </a:prstGeom>
        </p:spPr>
      </p:pic>
      <p:sp>
        <p:nvSpPr>
          <p:cNvPr id="8" name="Rectangle 3"/>
          <p:cNvSpPr txBox="1">
            <a:spLocks noChangeArrowheads="1"/>
          </p:cNvSpPr>
          <p:nvPr/>
        </p:nvSpPr>
        <p:spPr>
          <a:xfrm>
            <a:off x="0" y="1465135"/>
            <a:ext cx="9971903" cy="478326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2100">
                <a:ea typeface="MS PGothic" panose="020B0600070205080204" pitchFamily="34" charset="-128"/>
              </a:rPr>
              <a:t>Process executes last statement and asks the OS to delete it with </a:t>
            </a:r>
            <a:r>
              <a:rPr lang="en-US" altLang="en-US" sz="2100" b="1">
                <a:solidFill>
                  <a:srgbClr val="7030A0"/>
                </a:solidFill>
                <a:ea typeface="MS PGothic" panose="020B0600070205080204" pitchFamily="34" charset="-128"/>
              </a:rPr>
              <a:t>exit(</a:t>
            </a:r>
            <a:r>
              <a:rPr lang="en-US" altLang="en-US" sz="2100">
                <a:solidFill>
                  <a:srgbClr val="7030A0"/>
                </a:solidFill>
                <a:ea typeface="MS PGothic" panose="020B0600070205080204" pitchFamily="34" charset="-128"/>
              </a:rPr>
              <a:t>) </a:t>
            </a:r>
            <a:r>
              <a:rPr lang="en-US" altLang="en-US" sz="2100">
                <a:ea typeface="MS PGothic" panose="020B0600070205080204" pitchFamily="34" charset="-128"/>
              </a:rPr>
              <a:t>system call.</a:t>
            </a:r>
            <a:endParaRPr lang="en-US" altLang="en-US" sz="2100">
              <a:ea typeface="MS PGothic" panose="020B0600070205080204" pitchFamily="34" charset="-128"/>
            </a:endParaRPr>
          </a:p>
          <a:p>
            <a:pPr lvl="1"/>
            <a:r>
              <a:rPr lang="en-US" altLang="en-US" sz="2100">
                <a:ea typeface="MS PGothic" panose="020B0600070205080204" pitchFamily="34" charset="-128"/>
              </a:rPr>
              <a:t>Output data and status from child to parent process(via </a:t>
            </a:r>
            <a:r>
              <a:rPr lang="en-US" altLang="en-US" sz="2100" b="1">
                <a:solidFill>
                  <a:srgbClr val="7030A0"/>
                </a:solidFill>
                <a:ea typeface="MS PGothic" panose="020B0600070205080204" pitchFamily="34" charset="-128"/>
              </a:rPr>
              <a:t>wait() </a:t>
            </a:r>
            <a:r>
              <a:rPr lang="en-US" altLang="en-US" sz="2100" b="1">
                <a:ea typeface="MS PGothic" panose="020B0600070205080204" pitchFamily="34" charset="-128"/>
              </a:rPr>
              <a:t>system call</a:t>
            </a:r>
            <a:r>
              <a:rPr lang="en-US" altLang="en-US" sz="2100">
                <a:ea typeface="MS PGothic" panose="020B0600070205080204" pitchFamily="34" charset="-128"/>
              </a:rPr>
              <a:t>)</a:t>
            </a:r>
            <a:endParaRPr lang="en-US" altLang="en-US" sz="2100">
              <a:ea typeface="MS PGothic" panose="020B0600070205080204" pitchFamily="34" charset="-128"/>
            </a:endParaRPr>
          </a:p>
          <a:p>
            <a:pPr lvl="1"/>
            <a:r>
              <a:rPr lang="en-US" altLang="en-US" sz="2100">
                <a:ea typeface="MS PGothic" panose="020B0600070205080204" pitchFamily="34" charset="-128"/>
              </a:rPr>
              <a:t>Process’ resources are deallocated by operating system</a:t>
            </a:r>
            <a:endParaRPr lang="en-US" altLang="en-US" sz="2100">
              <a:ea typeface="MS PGothic" panose="020B0600070205080204" pitchFamily="34" charset="-128"/>
            </a:endParaRPr>
          </a:p>
          <a:p>
            <a:pPr marL="457200" lvl="1" indent="0">
              <a:buFont typeface="Wingdings 3" panose="05040102010807070707" charset="2"/>
              <a:buNone/>
            </a:pPr>
            <a:endParaRPr lang="en-US" altLang="en-US" sz="2100">
              <a:ea typeface="MS PGothic" panose="020B0600070205080204" pitchFamily="34" charset="-128"/>
            </a:endParaRPr>
          </a:p>
          <a:p>
            <a:r>
              <a:rPr lang="en-US" altLang="en-US" sz="2100" b="1">
                <a:ea typeface="MS PGothic" panose="020B0600070205080204" pitchFamily="34" charset="-128"/>
              </a:rPr>
              <a:t>Only Parent</a:t>
            </a:r>
            <a:r>
              <a:rPr lang="en-US" altLang="en-US" sz="2100">
                <a:ea typeface="MS PGothic" panose="020B0600070205080204" pitchFamily="34" charset="-128"/>
              </a:rPr>
              <a:t> may terminate execution of children processes </a:t>
            </a:r>
            <a:r>
              <a:rPr lang="en-US" altLang="en-US" sz="2100">
                <a:solidFill>
                  <a:srgbClr val="7030A0"/>
                </a:solidFill>
                <a:ea typeface="MS PGothic" panose="020B0600070205080204" pitchFamily="34" charset="-128"/>
              </a:rPr>
              <a:t>(</a:t>
            </a:r>
            <a:r>
              <a:rPr lang="en-US" altLang="en-US" sz="2100" b="1">
                <a:solidFill>
                  <a:srgbClr val="7030A0"/>
                </a:solidFill>
                <a:ea typeface="MS PGothic" panose="020B0600070205080204" pitchFamily="34" charset="-128"/>
              </a:rPr>
              <a:t>abort</a:t>
            </a:r>
            <a:r>
              <a:rPr lang="en-US" altLang="en-US" sz="2100">
                <a:solidFill>
                  <a:schemeClr val="tx1"/>
                </a:solidFill>
                <a:ea typeface="MS PGothic" panose="020B0600070205080204" pitchFamily="34" charset="-128"/>
              </a:rPr>
              <a:t>) in following conditions:</a:t>
            </a:r>
            <a:endParaRPr lang="en-US" altLang="en-US" sz="2100">
              <a:solidFill>
                <a:schemeClr val="tx1"/>
              </a:solidFill>
              <a:ea typeface="MS PGothic" panose="020B0600070205080204" pitchFamily="34" charset="-128"/>
            </a:endParaRPr>
          </a:p>
          <a:p>
            <a:pPr lvl="1"/>
            <a:r>
              <a:rPr lang="en-US" altLang="en-US" sz="2100">
                <a:ea typeface="MS PGothic" panose="020B0600070205080204" pitchFamily="34" charset="-128"/>
              </a:rPr>
              <a:t>Child has exceeded allocated resources</a:t>
            </a:r>
            <a:endParaRPr lang="en-US" altLang="en-US" sz="2100">
              <a:ea typeface="MS PGothic" panose="020B0600070205080204" pitchFamily="34" charset="-128"/>
            </a:endParaRPr>
          </a:p>
          <a:p>
            <a:pPr lvl="1"/>
            <a:r>
              <a:rPr lang="en-US" altLang="en-US" sz="2100">
                <a:ea typeface="MS PGothic" panose="020B0600070205080204" pitchFamily="34" charset="-128"/>
              </a:rPr>
              <a:t>Task assigned to child is no longer required</a:t>
            </a:r>
            <a:endParaRPr lang="en-US" altLang="en-US" sz="2100">
              <a:ea typeface="MS PGothic" panose="020B0600070205080204" pitchFamily="34" charset="-128"/>
            </a:endParaRPr>
          </a:p>
          <a:p>
            <a:pPr lvl="1"/>
            <a:r>
              <a:rPr lang="en-US" altLang="en-US" sz="2100">
                <a:ea typeface="MS PGothic" panose="020B0600070205080204" pitchFamily="34" charset="-128"/>
              </a:rPr>
              <a:t>If parent is exiting</a:t>
            </a:r>
            <a:endParaRPr lang="en-US" altLang="en-US" sz="2100">
              <a:ea typeface="MS PGothic" panose="020B0600070205080204" pitchFamily="34" charset="-128"/>
            </a:endParaRPr>
          </a:p>
          <a:p>
            <a:pPr lvl="2"/>
            <a:r>
              <a:rPr lang="en-US" altLang="en-US" sz="2100">
                <a:ea typeface="MS PGothic" panose="020B0600070205080204" pitchFamily="34" charset="-128"/>
              </a:rPr>
              <a:t>Some operating system do not allow child to continue if its parent terminates</a:t>
            </a:r>
            <a:endParaRPr lang="en-US" altLang="en-US" sz="2100">
              <a:ea typeface="MS PGothic" panose="020B0600070205080204" pitchFamily="34" charset="-128"/>
            </a:endParaRPr>
          </a:p>
          <a:p>
            <a:pPr lvl="3"/>
            <a:r>
              <a:rPr lang="en-US" altLang="en-US" sz="2100">
                <a:ea typeface="MS PGothic" panose="020B0600070205080204" pitchFamily="34" charset="-128"/>
              </a:rPr>
              <a:t>All children terminated - </a:t>
            </a:r>
            <a:r>
              <a:rPr lang="en-US" altLang="en-US" sz="2100" b="1">
                <a:ea typeface="MS PGothic" panose="020B0600070205080204" pitchFamily="34" charset="-128"/>
              </a:rPr>
              <a:t>cascading termination</a:t>
            </a:r>
            <a:endParaRPr lang="en-US" altLang="en-US" sz="2100" b="1" dirty="0">
              <a:ea typeface="MS PGothic" panose="020B0600070205080204" pitchFamily="34" charset="-128"/>
            </a:endParaRPr>
          </a:p>
        </p:txBody>
      </p:sp>
      <p:pic>
        <p:nvPicPr>
          <p:cNvPr id="5" name="Picture 6" descr="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9293" y="2015807"/>
            <a:ext cx="2116692" cy="1657749"/>
          </a:xfrm>
          <a:prstGeom prst="rect">
            <a:avLst/>
          </a:prstGeom>
          <a:noFill/>
          <a:ln w="38100">
            <a:solidFill>
              <a:srgbClr val="00B05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ea typeface="MS PGothic" panose="020B0600070205080204" pitchFamily="34" charset="-128"/>
              </a:rPr>
              <a:t>Process Creation</a:t>
            </a:r>
            <a:endParaRPr lang="en-US" altLang="en-US" dirty="0">
              <a:ea typeface="MS PGothic" panose="020B0600070205080204" pitchFamily="34" charset="-12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12134" y="2372498"/>
            <a:ext cx="9429326" cy="3101546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MS PGothic" panose="020B0600070205080204" pitchFamily="34" charset="-128"/>
              </a:rPr>
              <a:t>Context Switch</a:t>
            </a:r>
            <a:endParaRPr lang="en-US" altLang="en-US">
              <a:ea typeface="MS PGothic" panose="020B0600070205080204" pitchFamily="34" charset="-12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37373" y="4547352"/>
            <a:ext cx="3375004" cy="2153785"/>
          </a:xfrm>
          <a:prstGeom prst="rect">
            <a:avLst/>
          </a:prstGeom>
        </p:spPr>
      </p:pic>
      <p:sp>
        <p:nvSpPr>
          <p:cNvPr id="8" name="Rectangle 3"/>
          <p:cNvSpPr txBox="1">
            <a:spLocks noChangeArrowheads="1"/>
          </p:cNvSpPr>
          <p:nvPr/>
        </p:nvSpPr>
        <p:spPr>
          <a:xfrm>
            <a:off x="393529" y="1511728"/>
            <a:ext cx="9164277" cy="44481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2100" dirty="0">
                <a:ea typeface="MS PGothic" panose="020B0600070205080204" pitchFamily="34" charset="-128"/>
              </a:rPr>
              <a:t>When CPU switches to another process, the system must save the </a:t>
            </a:r>
            <a:r>
              <a:rPr lang="en-US" altLang="en-US" sz="2100" dirty="0">
                <a:solidFill>
                  <a:srgbClr val="7030A0"/>
                </a:solidFill>
                <a:ea typeface="MS PGothic" panose="020B0600070205080204" pitchFamily="34" charset="-128"/>
              </a:rPr>
              <a:t>state</a:t>
            </a:r>
            <a:r>
              <a:rPr lang="en-US" altLang="en-US" sz="2100" dirty="0">
                <a:ea typeface="MS PGothic" panose="020B0600070205080204" pitchFamily="34" charset="-128"/>
              </a:rPr>
              <a:t> of the old process and load the saved state for the new process via a </a:t>
            </a:r>
            <a:r>
              <a:rPr lang="en-US" altLang="en-US" sz="2100" b="1" dirty="0">
                <a:solidFill>
                  <a:srgbClr val="3366FF"/>
                </a:solidFill>
                <a:ea typeface="MS PGothic" panose="020B0600070205080204" pitchFamily="34" charset="-128"/>
              </a:rPr>
              <a:t>context switch</a:t>
            </a:r>
            <a:r>
              <a:rPr lang="en-US" altLang="en-US" sz="2100" dirty="0">
                <a:ea typeface="MS PGothic" panose="020B0600070205080204" pitchFamily="34" charset="-128"/>
              </a:rPr>
              <a:t>.</a:t>
            </a:r>
            <a:endParaRPr lang="en-US" altLang="en-US" sz="2100" dirty="0">
              <a:ea typeface="MS PGothic" panose="020B0600070205080204" pitchFamily="34" charset="-128"/>
            </a:endParaRPr>
          </a:p>
          <a:p>
            <a:r>
              <a:rPr lang="en-US" altLang="en-US" sz="2100" b="1" dirty="0">
                <a:solidFill>
                  <a:srgbClr val="3366FF"/>
                </a:solidFill>
                <a:ea typeface="MS PGothic" panose="020B0600070205080204" pitchFamily="34" charset="-128"/>
              </a:rPr>
              <a:t>Context </a:t>
            </a:r>
            <a:r>
              <a:rPr lang="en-US" altLang="en-US" sz="2100" dirty="0">
                <a:ea typeface="MS PGothic" panose="020B0600070205080204" pitchFamily="34" charset="-128"/>
              </a:rPr>
              <a:t>of a process represented in the PCB</a:t>
            </a:r>
            <a:endParaRPr lang="en-US" altLang="en-US" sz="2100" dirty="0">
              <a:ea typeface="MS PGothic" panose="020B0600070205080204" pitchFamily="34" charset="-128"/>
            </a:endParaRPr>
          </a:p>
          <a:p>
            <a:r>
              <a:rPr lang="en-US" altLang="en-US" sz="2100" dirty="0">
                <a:ea typeface="MS PGothic" panose="020B0600070205080204" pitchFamily="34" charset="-128"/>
              </a:rPr>
              <a:t>Context-switch time is overhead; the system does no useful work while switching</a:t>
            </a:r>
            <a:endParaRPr lang="en-US" altLang="en-US" sz="2100" dirty="0">
              <a:ea typeface="MS PGothic" panose="020B0600070205080204" pitchFamily="34" charset="-128"/>
            </a:endParaRPr>
          </a:p>
          <a:p>
            <a:pPr lvl="1"/>
            <a:r>
              <a:rPr lang="en-US" altLang="en-US" sz="2100" dirty="0">
                <a:ea typeface="MS PGothic" panose="020B0600070205080204" pitchFamily="34" charset="-128"/>
              </a:rPr>
              <a:t>The more complex the OS and the PCB -&gt; longer the context switch</a:t>
            </a:r>
            <a:endParaRPr lang="en-US" altLang="en-US" sz="2100" dirty="0">
              <a:ea typeface="MS PGothic" panose="020B0600070205080204" pitchFamily="34" charset="-128"/>
            </a:endParaRPr>
          </a:p>
          <a:p>
            <a:r>
              <a:rPr lang="en-US" altLang="en-US" sz="2100" dirty="0">
                <a:ea typeface="MS PGothic" panose="020B0600070205080204" pitchFamily="34" charset="-128"/>
              </a:rPr>
              <a:t>Time dependent on hardware support</a:t>
            </a:r>
            <a:endParaRPr lang="en-US" altLang="en-US" sz="2100" dirty="0">
              <a:ea typeface="MS PGothic" panose="020B0600070205080204" pitchFamily="34" charset="-128"/>
            </a:endParaRPr>
          </a:p>
          <a:p>
            <a:pPr lvl="1"/>
            <a:r>
              <a:rPr lang="en-US" altLang="en-US" sz="2100" dirty="0">
                <a:ea typeface="MS PGothic" panose="020B0600070205080204" pitchFamily="34" charset="-128"/>
              </a:rPr>
              <a:t>Some hardware provides multiple sets of registers per CPU -&gt; multiple contexts loaded at once</a:t>
            </a:r>
            <a:endParaRPr lang="en-US" altLang="en-US" sz="2100" dirty="0">
              <a:ea typeface="MS PGothic" panose="020B0600070205080204" pitchFamily="34" charset="-128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0494787" y="5729070"/>
            <a:ext cx="922856" cy="4616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altLang="en-US" sz="2400" b="1" dirty="0">
                <a:ea typeface="MS PGothic" panose="020B0600070205080204" pitchFamily="34" charset="-128"/>
              </a:rPr>
              <a:t> PCB</a:t>
            </a:r>
            <a:endParaRPr lang="en-US" sz="2400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 Switching</a:t>
            </a:r>
            <a:endParaRPr lang="en-US" dirty="0"/>
          </a:p>
        </p:txBody>
      </p:sp>
      <p:pic>
        <p:nvPicPr>
          <p:cNvPr id="4" name="Picture 9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163" y="1270000"/>
            <a:ext cx="9205010" cy="5495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/>
          <p:nvPr/>
        </p:nvSpPr>
        <p:spPr>
          <a:xfrm>
            <a:off x="2670153" y="843044"/>
            <a:ext cx="9762066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6600" dirty="0"/>
              <a:t>SCHEDULING</a:t>
            </a:r>
            <a:endParaRPr lang="en-US" sz="6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57157" y="4896734"/>
            <a:ext cx="1935629" cy="196126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4889" y="2909969"/>
            <a:ext cx="5106297" cy="2530312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2"/>
          <p:cNvSpPr>
            <a:spLocks noGrp="1" noChangeArrowheads="1"/>
          </p:cNvSpPr>
          <p:nvPr>
            <p:ph type="title"/>
          </p:nvPr>
        </p:nvSpPr>
        <p:spPr>
          <a:xfrm>
            <a:off x="2045494" y="277416"/>
            <a:ext cx="9258300" cy="57626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>
                <a:ea typeface="MS PGothic" panose="020B0600070205080204" pitchFamily="34" charset="-128"/>
              </a:rPr>
              <a:t>Representation of Process Scheduling</a:t>
            </a:r>
            <a:endParaRPr lang="en-US" altLang="en-US">
              <a:ea typeface="MS PGothic" panose="020B0600070205080204" pitchFamily="34" charset="-128"/>
            </a:endParaRPr>
          </a:p>
        </p:txBody>
      </p:sp>
      <p:pic>
        <p:nvPicPr>
          <p:cNvPr id="31746" name="Picture 4" descr="3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005" y="1331793"/>
            <a:ext cx="9039716" cy="46395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Schedulers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3460375" y="891989"/>
            <a:ext cx="4805083" cy="205739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Schedulers</a:t>
            </a:r>
            <a:endParaRPr lang="en-US" sz="3600" dirty="0"/>
          </a:p>
        </p:txBody>
      </p:sp>
      <p:sp>
        <p:nvSpPr>
          <p:cNvPr id="5" name="Rounded Rectangle 4"/>
          <p:cNvSpPr/>
          <p:nvPr/>
        </p:nvSpPr>
        <p:spPr>
          <a:xfrm>
            <a:off x="997527" y="3908613"/>
            <a:ext cx="3713018" cy="1559314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Long Term Scheduler</a:t>
            </a:r>
            <a:endParaRPr lang="en-US" sz="2800" dirty="0"/>
          </a:p>
          <a:p>
            <a:pPr algn="ctr"/>
            <a:r>
              <a:rPr lang="en-US" sz="2800" dirty="0"/>
              <a:t>(Process Scheduler)</a:t>
            </a:r>
            <a:endParaRPr lang="en-US" sz="2800" dirty="0"/>
          </a:p>
        </p:txBody>
      </p:sp>
      <p:sp>
        <p:nvSpPr>
          <p:cNvPr id="6" name="Rounded Rectangle 5"/>
          <p:cNvSpPr/>
          <p:nvPr/>
        </p:nvSpPr>
        <p:spPr>
          <a:xfrm>
            <a:off x="6798509" y="3908612"/>
            <a:ext cx="4243564" cy="1559314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Short Term Scheduler</a:t>
            </a:r>
            <a:br>
              <a:rPr lang="en-US" sz="2800" dirty="0"/>
            </a:br>
            <a:r>
              <a:rPr lang="en-US" sz="2800" dirty="0"/>
              <a:t>(CPU scheduler)</a:t>
            </a:r>
            <a:endParaRPr lang="en-US" sz="2800" dirty="0"/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3460375" y="2305423"/>
            <a:ext cx="887249" cy="145228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7352690" y="2297138"/>
            <a:ext cx="912768" cy="146056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MS PGothic" panose="020B0600070205080204" pitchFamily="34" charset="-128"/>
              </a:rPr>
              <a:t>Schedulers</a:t>
            </a:r>
            <a:endParaRPr lang="en-US" altLang="en-US">
              <a:ea typeface="MS PGothic" panose="020B0600070205080204" pitchFamily="34" charset="-128"/>
            </a:endParaRPr>
          </a:p>
        </p:txBody>
      </p:sp>
      <p:sp>
        <p:nvSpPr>
          <p:cNvPr id="3379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33084" y="2010825"/>
            <a:ext cx="9753584" cy="3457832"/>
          </a:xfrm>
        </p:spPr>
        <p:txBody>
          <a:bodyPr>
            <a:normAutofit/>
          </a:bodyPr>
          <a:lstStyle/>
          <a:p>
            <a:r>
              <a:rPr lang="en-US" altLang="en-US" sz="2400" b="1" dirty="0">
                <a:solidFill>
                  <a:srgbClr val="000000"/>
                </a:solidFill>
                <a:ea typeface="MS PGothic" panose="020B0600070205080204" pitchFamily="34" charset="-128"/>
              </a:rPr>
              <a:t>Long-term scheduler</a:t>
            </a:r>
            <a:r>
              <a:rPr lang="en-US" altLang="en-US" sz="2400" dirty="0">
                <a:solidFill>
                  <a:srgbClr val="000000"/>
                </a:solidFill>
                <a:ea typeface="MS PGothic" panose="020B0600070205080204" pitchFamily="34" charset="-128"/>
              </a:rPr>
              <a:t>  </a:t>
            </a:r>
            <a:r>
              <a:rPr lang="en-US" altLang="en-US" sz="2400" dirty="0">
                <a:ea typeface="MS PGothic" panose="020B0600070205080204" pitchFamily="34" charset="-128"/>
              </a:rPr>
              <a:t>(or job/process scheduler) – </a:t>
            </a:r>
            <a:endParaRPr lang="en-US" altLang="en-US" sz="2400" dirty="0">
              <a:ea typeface="MS PGothic" panose="020B0600070205080204" pitchFamily="34" charset="-128"/>
            </a:endParaRPr>
          </a:p>
          <a:p>
            <a:pPr lvl="1"/>
            <a:r>
              <a:rPr lang="en-US" altLang="en-US" sz="2200" dirty="0">
                <a:ea typeface="MS PGothic" panose="020B0600070205080204" pitchFamily="34" charset="-128"/>
              </a:rPr>
              <a:t>selects which processes should be brought into the “</a:t>
            </a:r>
            <a:r>
              <a:rPr lang="en-US" altLang="en-US" sz="2200" dirty="0">
                <a:solidFill>
                  <a:srgbClr val="C00000"/>
                </a:solidFill>
                <a:ea typeface="MS PGothic" panose="020B0600070205080204" pitchFamily="34" charset="-128"/>
              </a:rPr>
              <a:t>ready queue”</a:t>
            </a:r>
            <a:endParaRPr lang="en-US" altLang="en-US" sz="2200" dirty="0">
              <a:solidFill>
                <a:srgbClr val="C00000"/>
              </a:solidFill>
              <a:ea typeface="MS PGothic" panose="020B0600070205080204" pitchFamily="34" charset="-128"/>
            </a:endParaRPr>
          </a:p>
          <a:p>
            <a:endParaRPr lang="en-US" altLang="en-US" sz="2400" dirty="0">
              <a:ea typeface="MS PGothic" panose="020B0600070205080204" pitchFamily="34" charset="-128"/>
            </a:endParaRPr>
          </a:p>
          <a:p>
            <a:r>
              <a:rPr lang="en-US" altLang="en-US" sz="2400" b="1" dirty="0">
                <a:solidFill>
                  <a:srgbClr val="000000"/>
                </a:solidFill>
                <a:ea typeface="MS PGothic" panose="020B0600070205080204" pitchFamily="34" charset="-128"/>
              </a:rPr>
              <a:t>Short-term scheduler</a:t>
            </a:r>
            <a:r>
              <a:rPr lang="en-US" altLang="en-US" sz="2400" dirty="0">
                <a:solidFill>
                  <a:srgbClr val="000000"/>
                </a:solidFill>
                <a:ea typeface="MS PGothic" panose="020B0600070205080204" pitchFamily="34" charset="-128"/>
              </a:rPr>
              <a:t>  </a:t>
            </a:r>
            <a:r>
              <a:rPr lang="en-US" altLang="en-US" sz="2400" dirty="0">
                <a:ea typeface="MS PGothic" panose="020B0600070205080204" pitchFamily="34" charset="-128"/>
              </a:rPr>
              <a:t>(or CPU scheduler) – </a:t>
            </a:r>
            <a:endParaRPr lang="en-US" altLang="en-US" sz="2400" dirty="0">
              <a:ea typeface="MS PGothic" panose="020B0600070205080204" pitchFamily="34" charset="-128"/>
            </a:endParaRPr>
          </a:p>
          <a:p>
            <a:pPr lvl="1"/>
            <a:r>
              <a:rPr lang="en-US" altLang="en-US" sz="2200" dirty="0">
                <a:ea typeface="MS PGothic" panose="020B0600070205080204" pitchFamily="34" charset="-128"/>
              </a:rPr>
              <a:t>selects which process should be executed next and allocates CPU</a:t>
            </a:r>
            <a:endParaRPr lang="en-US" altLang="en-US" sz="2200" dirty="0">
              <a:ea typeface="MS PGothic" panose="020B0600070205080204" pitchFamily="34" charset="-128"/>
            </a:endParaRPr>
          </a:p>
          <a:p>
            <a:pPr lvl="1"/>
            <a:r>
              <a:rPr lang="en-US" altLang="en-US" sz="2200" dirty="0">
                <a:ea typeface="MS PGothic" panose="020B0600070205080204" pitchFamily="34" charset="-128"/>
              </a:rPr>
              <a:t>Sometimes the only scheduler in a system</a:t>
            </a:r>
            <a:endParaRPr lang="en-US" altLang="en-US" sz="2200" dirty="0">
              <a:ea typeface="MS PGothic" panose="020B0600070205080204" pitchFamily="34" charset="-128"/>
            </a:endParaRPr>
          </a:p>
          <a:p>
            <a:endParaRPr lang="en-US" altLang="en-US" dirty="0">
              <a:ea typeface="MS PGothic" panose="020B0600070205080204" pitchFamily="34" charset="-12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752620" y="4347625"/>
            <a:ext cx="3317133" cy="240291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6981" y="484094"/>
            <a:ext cx="8596668" cy="1320800"/>
          </a:xfrm>
        </p:spPr>
        <p:txBody>
          <a:bodyPr/>
          <a:lstStyle/>
          <a:p>
            <a:r>
              <a:rPr lang="en-US" dirty="0"/>
              <a:t>Scheduling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918442" y="2581837"/>
            <a:ext cx="824753" cy="847165"/>
          </a:xfrm>
          <a:prstGeom prst="rect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761125" y="2581835"/>
            <a:ext cx="824753" cy="847165"/>
          </a:xfrm>
          <a:prstGeom prst="rect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585878" y="2581835"/>
            <a:ext cx="824753" cy="847165"/>
          </a:xfrm>
          <a:prstGeom prst="rect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410631" y="2581835"/>
            <a:ext cx="824753" cy="847165"/>
          </a:xfrm>
          <a:prstGeom prst="rect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235384" y="2581835"/>
            <a:ext cx="824753" cy="847165"/>
          </a:xfrm>
          <a:prstGeom prst="rect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069224" y="2581835"/>
            <a:ext cx="824753" cy="847165"/>
          </a:xfrm>
          <a:prstGeom prst="rect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918442" y="5257803"/>
            <a:ext cx="824753" cy="847165"/>
          </a:xfrm>
          <a:prstGeom prst="rect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761125" y="5257801"/>
            <a:ext cx="824753" cy="847165"/>
          </a:xfrm>
          <a:prstGeom prst="rect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3585878" y="5257801"/>
            <a:ext cx="824753" cy="847165"/>
          </a:xfrm>
          <a:prstGeom prst="rect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4410631" y="5257801"/>
            <a:ext cx="824753" cy="847165"/>
          </a:xfrm>
          <a:prstGeom prst="rect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5235384" y="5257801"/>
            <a:ext cx="824753" cy="847165"/>
          </a:xfrm>
          <a:prstGeom prst="rect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6060137" y="5257801"/>
            <a:ext cx="824753" cy="847165"/>
          </a:xfrm>
          <a:prstGeom prst="rect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8247532" y="2343526"/>
            <a:ext cx="1775012" cy="177052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CPU</a:t>
            </a:r>
            <a:endParaRPr lang="en-US" sz="3200" dirty="0"/>
          </a:p>
        </p:txBody>
      </p:sp>
      <p:sp>
        <p:nvSpPr>
          <p:cNvPr id="18" name="Down Arrow 17"/>
          <p:cNvSpPr/>
          <p:nvPr/>
        </p:nvSpPr>
        <p:spPr>
          <a:xfrm rot="16200000">
            <a:off x="562910" y="2089150"/>
            <a:ext cx="631261" cy="1757080"/>
          </a:xfrm>
          <a:prstGeom prst="down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own Arrow 18"/>
          <p:cNvSpPr/>
          <p:nvPr/>
        </p:nvSpPr>
        <p:spPr>
          <a:xfrm rot="16200000">
            <a:off x="7357781" y="2427189"/>
            <a:ext cx="569261" cy="1210241"/>
          </a:xfrm>
          <a:prstGeom prst="downArrow">
            <a:avLst/>
          </a:prstGeom>
          <a:solidFill>
            <a:srgbClr val="0070C0"/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3104015" y="1983607"/>
            <a:ext cx="25773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Ready Queue</a:t>
            </a:r>
            <a:endParaRPr lang="en-US" sz="3200" dirty="0"/>
          </a:p>
        </p:txBody>
      </p:sp>
      <p:sp>
        <p:nvSpPr>
          <p:cNvPr id="21" name="TextBox 20"/>
          <p:cNvSpPr txBox="1"/>
          <p:nvPr/>
        </p:nvSpPr>
        <p:spPr>
          <a:xfrm>
            <a:off x="3229475" y="6104966"/>
            <a:ext cx="26917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Blocked Queue</a:t>
            </a:r>
            <a:endParaRPr lang="en-US" sz="3200" dirty="0"/>
          </a:p>
        </p:txBody>
      </p:sp>
      <p:sp>
        <p:nvSpPr>
          <p:cNvPr id="22" name="Down Arrow 21"/>
          <p:cNvSpPr/>
          <p:nvPr/>
        </p:nvSpPr>
        <p:spPr>
          <a:xfrm rot="16200000">
            <a:off x="10369929" y="2393571"/>
            <a:ext cx="569261" cy="1210241"/>
          </a:xfrm>
          <a:prstGeom prst="downArrow">
            <a:avLst/>
          </a:prstGeom>
          <a:solidFill>
            <a:srgbClr val="7030A0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Down Arrow 24"/>
          <p:cNvSpPr/>
          <p:nvPr/>
        </p:nvSpPr>
        <p:spPr>
          <a:xfrm>
            <a:off x="8863846" y="4047560"/>
            <a:ext cx="569261" cy="1770523"/>
          </a:xfrm>
          <a:prstGeom prst="downArrow">
            <a:avLst/>
          </a:prstGeom>
          <a:solidFill>
            <a:srgbClr val="0070C0"/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Down Arrow 25"/>
          <p:cNvSpPr/>
          <p:nvPr/>
        </p:nvSpPr>
        <p:spPr>
          <a:xfrm rot="5400000">
            <a:off x="7791525" y="4500291"/>
            <a:ext cx="584773" cy="2362184"/>
          </a:xfrm>
          <a:prstGeom prst="downArrow">
            <a:avLst/>
          </a:prstGeom>
          <a:solidFill>
            <a:srgbClr val="0070C0"/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Down Arrow 26"/>
          <p:cNvSpPr/>
          <p:nvPr/>
        </p:nvSpPr>
        <p:spPr>
          <a:xfrm rot="5400000">
            <a:off x="4623167" y="349753"/>
            <a:ext cx="584773" cy="8297146"/>
          </a:xfrm>
          <a:prstGeom prst="downArrow">
            <a:avLst/>
          </a:prstGeom>
          <a:solidFill>
            <a:srgbClr val="0070C0"/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Down Arrow 27"/>
          <p:cNvSpPr/>
          <p:nvPr/>
        </p:nvSpPr>
        <p:spPr>
          <a:xfrm rot="10800000">
            <a:off x="653297" y="3137647"/>
            <a:ext cx="569261" cy="1370210"/>
          </a:xfrm>
          <a:prstGeom prst="downArrow">
            <a:avLst/>
          </a:prstGeom>
          <a:solidFill>
            <a:srgbClr val="0070C0"/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4486637" y="4256208"/>
            <a:ext cx="6575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STS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7143977" y="2821657"/>
            <a:ext cx="6575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STS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7642411" y="5448879"/>
            <a:ext cx="6575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STS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91964" y="2767121"/>
            <a:ext cx="5293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LTS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0221199" y="2801476"/>
            <a:ext cx="8162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EXIT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91964" y="1620228"/>
            <a:ext cx="455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P1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222811" y="1832162"/>
            <a:ext cx="455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P2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498711" y="2104035"/>
            <a:ext cx="455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P3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725043" y="2351844"/>
            <a:ext cx="455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P4</a:t>
            </a:r>
            <a:endParaRPr lang="en-US" b="1" dirty="0">
              <a:solidFill>
                <a:srgbClr val="C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4.44444E-6 L -0.03946 0.1613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79" y="80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UNIT- II (PROCESS MANAGEMENT)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545" y="1930400"/>
            <a:ext cx="8956040" cy="3880485"/>
          </a:xfrm>
        </p:spPr>
        <p:txBody>
          <a:bodyPr/>
          <a:lstStyle/>
          <a:p>
            <a:r>
              <a:rPr lang="en-IN" dirty="0">
                <a:highlight>
                  <a:srgbClr val="FFFF00"/>
                </a:highlight>
              </a:rPr>
              <a:t>Process Management:</a:t>
            </a:r>
            <a:endParaRPr lang="en-IN" dirty="0">
              <a:highlight>
                <a:srgbClr val="FFFF00"/>
              </a:highlight>
            </a:endParaRPr>
          </a:p>
          <a:p>
            <a:r>
              <a:rPr lang="en-IN" dirty="0">
                <a:highlight>
                  <a:srgbClr val="FFFF00"/>
                </a:highlight>
              </a:rPr>
              <a:t>Concept of a Process, Process States, Process Description, Process Control Block,</a:t>
            </a:r>
            <a:endParaRPr lang="en-IN" dirty="0">
              <a:highlight>
                <a:srgbClr val="FFFF00"/>
              </a:highlight>
            </a:endParaRPr>
          </a:p>
          <a:p>
            <a:r>
              <a:rPr lang="en-IN" dirty="0">
                <a:highlight>
                  <a:srgbClr val="FFFF00"/>
                </a:highlight>
              </a:rPr>
              <a:t>Operations on Processes.</a:t>
            </a:r>
            <a:endParaRPr lang="en-IN" dirty="0">
              <a:highlight>
                <a:srgbClr val="FFFF00"/>
              </a:highlight>
            </a:endParaRPr>
          </a:p>
          <a:p>
            <a:r>
              <a:rPr lang="en-IN" dirty="0">
                <a:highlight>
                  <a:srgbClr val="FFFF00"/>
                </a:highlight>
              </a:rPr>
              <a:t>Threads: Definition and Types, Concept of Multithreading,</a:t>
            </a:r>
            <a:endParaRPr lang="en-IN" dirty="0">
              <a:highlight>
                <a:srgbClr val="FFFF00"/>
              </a:highlight>
            </a:endParaRPr>
          </a:p>
          <a:p>
            <a:r>
              <a:rPr lang="en-IN" dirty="0">
                <a:highlight>
                  <a:srgbClr val="FFFF00"/>
                </a:highlight>
              </a:rPr>
              <a:t>Scheduling: Types of Scheduling: Preemptive and, Non-preemptive, Scheduling</a:t>
            </a:r>
            <a:endParaRPr lang="en-IN" dirty="0">
              <a:highlight>
                <a:srgbClr val="FFFF00"/>
              </a:highlight>
            </a:endParaRPr>
          </a:p>
          <a:p>
            <a:r>
              <a:rPr lang="en-IN" dirty="0">
                <a:highlight>
                  <a:srgbClr val="FFFF00"/>
                </a:highlight>
              </a:rPr>
              <a:t>algorithms and their performance evaluation: FCFS, SJF, SRTF, Priority based,</a:t>
            </a:r>
            <a:endParaRPr lang="en-IN" dirty="0">
              <a:highlight>
                <a:srgbClr val="FFFF00"/>
              </a:highlight>
            </a:endParaRPr>
          </a:p>
          <a:p>
            <a:r>
              <a:rPr lang="en-IN" dirty="0">
                <a:highlight>
                  <a:srgbClr val="FFFF00"/>
                </a:highlight>
              </a:rPr>
              <a:t>Round Robin.</a:t>
            </a:r>
            <a:endParaRPr lang="en-IN" dirty="0">
              <a:highlight>
                <a:srgbClr val="FFFF00"/>
              </a:highlight>
            </a:endParaRPr>
          </a:p>
          <a:p>
            <a:endParaRPr lang="en-IN" dirty="0">
              <a:highlight>
                <a:srgbClr val="FFFF00"/>
              </a:highlight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6981" y="484094"/>
            <a:ext cx="8596668" cy="1320800"/>
          </a:xfrm>
        </p:spPr>
        <p:txBody>
          <a:bodyPr/>
          <a:lstStyle/>
          <a:p>
            <a:r>
              <a:rPr lang="en-US" dirty="0"/>
              <a:t>Scheduling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918442" y="2581837"/>
            <a:ext cx="824753" cy="847165"/>
          </a:xfrm>
          <a:prstGeom prst="rect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761125" y="2581835"/>
            <a:ext cx="824753" cy="847165"/>
          </a:xfrm>
          <a:prstGeom prst="rect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585878" y="2581835"/>
            <a:ext cx="824753" cy="847165"/>
          </a:xfrm>
          <a:prstGeom prst="rect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410631" y="2581835"/>
            <a:ext cx="824753" cy="847165"/>
          </a:xfrm>
          <a:prstGeom prst="rect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235384" y="2581835"/>
            <a:ext cx="824753" cy="847165"/>
          </a:xfrm>
          <a:prstGeom prst="rect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069224" y="2581835"/>
            <a:ext cx="824753" cy="847165"/>
          </a:xfrm>
          <a:prstGeom prst="rect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918442" y="5257803"/>
            <a:ext cx="824753" cy="847165"/>
          </a:xfrm>
          <a:prstGeom prst="rect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761125" y="5257801"/>
            <a:ext cx="824753" cy="847165"/>
          </a:xfrm>
          <a:prstGeom prst="rect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3585878" y="5257801"/>
            <a:ext cx="824753" cy="847165"/>
          </a:xfrm>
          <a:prstGeom prst="rect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4410631" y="5257801"/>
            <a:ext cx="824753" cy="847165"/>
          </a:xfrm>
          <a:prstGeom prst="rect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5235384" y="5257801"/>
            <a:ext cx="824753" cy="847165"/>
          </a:xfrm>
          <a:prstGeom prst="rect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6060137" y="5257801"/>
            <a:ext cx="824753" cy="847165"/>
          </a:xfrm>
          <a:prstGeom prst="rect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8247532" y="2343526"/>
            <a:ext cx="1775012" cy="177052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CPU</a:t>
            </a:r>
            <a:endParaRPr lang="en-US" sz="3200" dirty="0"/>
          </a:p>
        </p:txBody>
      </p:sp>
      <p:sp>
        <p:nvSpPr>
          <p:cNvPr id="18" name="Down Arrow 17"/>
          <p:cNvSpPr/>
          <p:nvPr/>
        </p:nvSpPr>
        <p:spPr>
          <a:xfrm rot="16200000">
            <a:off x="562910" y="2089150"/>
            <a:ext cx="631261" cy="1757080"/>
          </a:xfrm>
          <a:prstGeom prst="down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own Arrow 18"/>
          <p:cNvSpPr/>
          <p:nvPr/>
        </p:nvSpPr>
        <p:spPr>
          <a:xfrm rot="16200000">
            <a:off x="7357781" y="2427189"/>
            <a:ext cx="569261" cy="1210241"/>
          </a:xfrm>
          <a:prstGeom prst="downArrow">
            <a:avLst/>
          </a:prstGeom>
          <a:solidFill>
            <a:srgbClr val="0070C0"/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3104015" y="1983607"/>
            <a:ext cx="25773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Ready Queue</a:t>
            </a:r>
            <a:endParaRPr lang="en-US" sz="3200" dirty="0"/>
          </a:p>
        </p:txBody>
      </p:sp>
      <p:sp>
        <p:nvSpPr>
          <p:cNvPr id="21" name="TextBox 20"/>
          <p:cNvSpPr txBox="1"/>
          <p:nvPr/>
        </p:nvSpPr>
        <p:spPr>
          <a:xfrm>
            <a:off x="3229475" y="6104966"/>
            <a:ext cx="26917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Blocked Queue</a:t>
            </a:r>
            <a:endParaRPr lang="en-US" sz="3200" dirty="0"/>
          </a:p>
        </p:txBody>
      </p:sp>
      <p:sp>
        <p:nvSpPr>
          <p:cNvPr id="22" name="Down Arrow 21"/>
          <p:cNvSpPr/>
          <p:nvPr/>
        </p:nvSpPr>
        <p:spPr>
          <a:xfrm rot="16200000">
            <a:off x="10369929" y="2393571"/>
            <a:ext cx="569261" cy="1210241"/>
          </a:xfrm>
          <a:prstGeom prst="downArrow">
            <a:avLst/>
          </a:prstGeom>
          <a:solidFill>
            <a:srgbClr val="7030A0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Down Arrow 24"/>
          <p:cNvSpPr/>
          <p:nvPr/>
        </p:nvSpPr>
        <p:spPr>
          <a:xfrm>
            <a:off x="8863846" y="4047560"/>
            <a:ext cx="569261" cy="1770523"/>
          </a:xfrm>
          <a:prstGeom prst="downArrow">
            <a:avLst/>
          </a:prstGeom>
          <a:solidFill>
            <a:srgbClr val="0070C0"/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Down Arrow 25"/>
          <p:cNvSpPr/>
          <p:nvPr/>
        </p:nvSpPr>
        <p:spPr>
          <a:xfrm rot="5400000">
            <a:off x="7791525" y="4500291"/>
            <a:ext cx="584773" cy="2362184"/>
          </a:xfrm>
          <a:prstGeom prst="downArrow">
            <a:avLst/>
          </a:prstGeom>
          <a:solidFill>
            <a:srgbClr val="0070C0"/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Down Arrow 26"/>
          <p:cNvSpPr/>
          <p:nvPr/>
        </p:nvSpPr>
        <p:spPr>
          <a:xfrm rot="5400000">
            <a:off x="4623167" y="349753"/>
            <a:ext cx="584773" cy="8297146"/>
          </a:xfrm>
          <a:prstGeom prst="downArrow">
            <a:avLst/>
          </a:prstGeom>
          <a:solidFill>
            <a:srgbClr val="0070C0"/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Down Arrow 27"/>
          <p:cNvSpPr/>
          <p:nvPr/>
        </p:nvSpPr>
        <p:spPr>
          <a:xfrm rot="10800000">
            <a:off x="653297" y="3137647"/>
            <a:ext cx="569261" cy="1370210"/>
          </a:xfrm>
          <a:prstGeom prst="downArrow">
            <a:avLst/>
          </a:prstGeom>
          <a:solidFill>
            <a:srgbClr val="0070C0"/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4486637" y="4256208"/>
            <a:ext cx="6575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STS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7143977" y="2821657"/>
            <a:ext cx="6575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STS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7642411" y="5448879"/>
            <a:ext cx="6575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STS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91964" y="2767121"/>
            <a:ext cx="5293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LTS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0221199" y="2801476"/>
            <a:ext cx="8162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EXIT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18182" y="2774288"/>
            <a:ext cx="455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P1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222811" y="1832162"/>
            <a:ext cx="455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P2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498711" y="2104035"/>
            <a:ext cx="455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P3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725043" y="2351844"/>
            <a:ext cx="455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P4</a:t>
            </a:r>
            <a:endParaRPr lang="en-US" b="1" dirty="0">
              <a:solidFill>
                <a:srgbClr val="C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565 -1.48148E-6 L 0.48177 0.00116 " pathEditMode="relative" ptsTypes="AA">
                                      <p:cBhvr>
                                        <p:cTn id="6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081 0.02894 L -0.01081 0.14283 " pathEditMode="relative" ptsTypes="AA">
                                      <p:cBhvr>
                                        <p:cTn id="10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6981" y="484094"/>
            <a:ext cx="8596668" cy="1320800"/>
          </a:xfrm>
        </p:spPr>
        <p:txBody>
          <a:bodyPr/>
          <a:lstStyle/>
          <a:p>
            <a:r>
              <a:rPr lang="en-US" dirty="0"/>
              <a:t>Scheduling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918442" y="2581837"/>
            <a:ext cx="824753" cy="847165"/>
          </a:xfrm>
          <a:prstGeom prst="rect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761125" y="2581835"/>
            <a:ext cx="824753" cy="847165"/>
          </a:xfrm>
          <a:prstGeom prst="rect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585878" y="2581835"/>
            <a:ext cx="824753" cy="847165"/>
          </a:xfrm>
          <a:prstGeom prst="rect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410631" y="2581835"/>
            <a:ext cx="824753" cy="847165"/>
          </a:xfrm>
          <a:prstGeom prst="rect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235384" y="2581835"/>
            <a:ext cx="824753" cy="847165"/>
          </a:xfrm>
          <a:prstGeom prst="rect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069224" y="2581835"/>
            <a:ext cx="824753" cy="847165"/>
          </a:xfrm>
          <a:prstGeom prst="rect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918442" y="5257803"/>
            <a:ext cx="824753" cy="847165"/>
          </a:xfrm>
          <a:prstGeom prst="rect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761125" y="5257801"/>
            <a:ext cx="824753" cy="847165"/>
          </a:xfrm>
          <a:prstGeom prst="rect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3585878" y="5257801"/>
            <a:ext cx="824753" cy="847165"/>
          </a:xfrm>
          <a:prstGeom prst="rect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4410631" y="5257801"/>
            <a:ext cx="824753" cy="847165"/>
          </a:xfrm>
          <a:prstGeom prst="rect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5235384" y="5257801"/>
            <a:ext cx="824753" cy="847165"/>
          </a:xfrm>
          <a:prstGeom prst="rect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6060137" y="5257801"/>
            <a:ext cx="824753" cy="847165"/>
          </a:xfrm>
          <a:prstGeom prst="rect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8247532" y="2343526"/>
            <a:ext cx="1775012" cy="177052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CPU</a:t>
            </a:r>
            <a:endParaRPr lang="en-US" sz="3200" dirty="0"/>
          </a:p>
        </p:txBody>
      </p:sp>
      <p:sp>
        <p:nvSpPr>
          <p:cNvPr id="18" name="Down Arrow 17"/>
          <p:cNvSpPr/>
          <p:nvPr/>
        </p:nvSpPr>
        <p:spPr>
          <a:xfrm rot="16200000">
            <a:off x="562910" y="2089150"/>
            <a:ext cx="631261" cy="1757080"/>
          </a:xfrm>
          <a:prstGeom prst="down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own Arrow 18"/>
          <p:cNvSpPr/>
          <p:nvPr/>
        </p:nvSpPr>
        <p:spPr>
          <a:xfrm rot="16200000">
            <a:off x="7357781" y="2427189"/>
            <a:ext cx="569261" cy="1210241"/>
          </a:xfrm>
          <a:prstGeom prst="downArrow">
            <a:avLst/>
          </a:prstGeom>
          <a:solidFill>
            <a:srgbClr val="0070C0"/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3104015" y="1983607"/>
            <a:ext cx="25773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Ready Queue</a:t>
            </a:r>
            <a:endParaRPr lang="en-US" sz="3200" dirty="0"/>
          </a:p>
        </p:txBody>
      </p:sp>
      <p:sp>
        <p:nvSpPr>
          <p:cNvPr id="21" name="TextBox 20"/>
          <p:cNvSpPr txBox="1"/>
          <p:nvPr/>
        </p:nvSpPr>
        <p:spPr>
          <a:xfrm>
            <a:off x="3229475" y="6104966"/>
            <a:ext cx="26917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Blocked Queue</a:t>
            </a:r>
            <a:endParaRPr lang="en-US" sz="3200" dirty="0"/>
          </a:p>
        </p:txBody>
      </p:sp>
      <p:sp>
        <p:nvSpPr>
          <p:cNvPr id="22" name="Down Arrow 21"/>
          <p:cNvSpPr/>
          <p:nvPr/>
        </p:nvSpPr>
        <p:spPr>
          <a:xfrm rot="16200000">
            <a:off x="10369929" y="2393571"/>
            <a:ext cx="569261" cy="1210241"/>
          </a:xfrm>
          <a:prstGeom prst="downArrow">
            <a:avLst/>
          </a:prstGeom>
          <a:solidFill>
            <a:srgbClr val="7030A0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Down Arrow 24"/>
          <p:cNvSpPr/>
          <p:nvPr/>
        </p:nvSpPr>
        <p:spPr>
          <a:xfrm>
            <a:off x="8863846" y="4047560"/>
            <a:ext cx="569261" cy="1770523"/>
          </a:xfrm>
          <a:prstGeom prst="downArrow">
            <a:avLst/>
          </a:prstGeom>
          <a:solidFill>
            <a:srgbClr val="0070C0"/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Down Arrow 25"/>
          <p:cNvSpPr/>
          <p:nvPr/>
        </p:nvSpPr>
        <p:spPr>
          <a:xfrm rot="5400000">
            <a:off x="7791525" y="4500291"/>
            <a:ext cx="584773" cy="2362184"/>
          </a:xfrm>
          <a:prstGeom prst="downArrow">
            <a:avLst/>
          </a:prstGeom>
          <a:solidFill>
            <a:srgbClr val="0070C0"/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Down Arrow 26"/>
          <p:cNvSpPr/>
          <p:nvPr/>
        </p:nvSpPr>
        <p:spPr>
          <a:xfrm rot="5400000">
            <a:off x="4623167" y="349753"/>
            <a:ext cx="584773" cy="8297146"/>
          </a:xfrm>
          <a:prstGeom prst="downArrow">
            <a:avLst/>
          </a:prstGeom>
          <a:solidFill>
            <a:srgbClr val="0070C0"/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Down Arrow 27"/>
          <p:cNvSpPr/>
          <p:nvPr/>
        </p:nvSpPr>
        <p:spPr>
          <a:xfrm rot="10800000">
            <a:off x="653297" y="3137647"/>
            <a:ext cx="569261" cy="1370210"/>
          </a:xfrm>
          <a:prstGeom prst="downArrow">
            <a:avLst/>
          </a:prstGeom>
          <a:solidFill>
            <a:srgbClr val="0070C0"/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4486637" y="4256208"/>
            <a:ext cx="6575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STS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7143977" y="2821657"/>
            <a:ext cx="6575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STS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7642411" y="5448879"/>
            <a:ext cx="6575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STS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91964" y="2767121"/>
            <a:ext cx="5293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LTS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0221199" y="2801476"/>
            <a:ext cx="8162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EXIT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253813" y="2801476"/>
            <a:ext cx="455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P1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33216" y="2764028"/>
            <a:ext cx="455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P2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498711" y="2104035"/>
            <a:ext cx="455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P3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725043" y="2351844"/>
            <a:ext cx="455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P4</a:t>
            </a:r>
            <a:endParaRPr lang="en-US" b="1" dirty="0">
              <a:solidFill>
                <a:srgbClr val="C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875 -0.01366 L 0.40703 0.00301 " pathEditMode="relative" ptsTypes="AA">
                                      <p:cBhvr>
                                        <p:cTn id="6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6981" y="484094"/>
            <a:ext cx="8596668" cy="1320800"/>
          </a:xfrm>
        </p:spPr>
        <p:txBody>
          <a:bodyPr/>
          <a:lstStyle/>
          <a:p>
            <a:r>
              <a:rPr lang="en-US" dirty="0"/>
              <a:t>Scheduling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918442" y="2581837"/>
            <a:ext cx="824753" cy="847165"/>
          </a:xfrm>
          <a:prstGeom prst="rect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761125" y="2581835"/>
            <a:ext cx="824753" cy="847165"/>
          </a:xfrm>
          <a:prstGeom prst="rect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585878" y="2581835"/>
            <a:ext cx="824753" cy="847165"/>
          </a:xfrm>
          <a:prstGeom prst="rect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410631" y="2581835"/>
            <a:ext cx="824753" cy="847165"/>
          </a:xfrm>
          <a:prstGeom prst="rect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235384" y="2581835"/>
            <a:ext cx="824753" cy="847165"/>
          </a:xfrm>
          <a:prstGeom prst="rect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069224" y="2581835"/>
            <a:ext cx="824753" cy="847165"/>
          </a:xfrm>
          <a:prstGeom prst="rect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918442" y="5257803"/>
            <a:ext cx="824753" cy="847165"/>
          </a:xfrm>
          <a:prstGeom prst="rect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761125" y="5257801"/>
            <a:ext cx="824753" cy="847165"/>
          </a:xfrm>
          <a:prstGeom prst="rect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3585878" y="5257801"/>
            <a:ext cx="824753" cy="847165"/>
          </a:xfrm>
          <a:prstGeom prst="rect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4410631" y="5257801"/>
            <a:ext cx="824753" cy="847165"/>
          </a:xfrm>
          <a:prstGeom prst="rect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5235384" y="5257801"/>
            <a:ext cx="824753" cy="847165"/>
          </a:xfrm>
          <a:prstGeom prst="rect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6060137" y="5257801"/>
            <a:ext cx="824753" cy="847165"/>
          </a:xfrm>
          <a:prstGeom prst="rect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8247532" y="2343526"/>
            <a:ext cx="1775012" cy="177052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CPU</a:t>
            </a:r>
            <a:endParaRPr lang="en-US" sz="3200" dirty="0"/>
          </a:p>
        </p:txBody>
      </p:sp>
      <p:sp>
        <p:nvSpPr>
          <p:cNvPr id="18" name="Down Arrow 17"/>
          <p:cNvSpPr/>
          <p:nvPr/>
        </p:nvSpPr>
        <p:spPr>
          <a:xfrm rot="16200000">
            <a:off x="562910" y="2089150"/>
            <a:ext cx="631261" cy="1757080"/>
          </a:xfrm>
          <a:prstGeom prst="down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own Arrow 18"/>
          <p:cNvSpPr/>
          <p:nvPr/>
        </p:nvSpPr>
        <p:spPr>
          <a:xfrm rot="16200000">
            <a:off x="7357781" y="2427189"/>
            <a:ext cx="569261" cy="1210241"/>
          </a:xfrm>
          <a:prstGeom prst="downArrow">
            <a:avLst/>
          </a:prstGeom>
          <a:solidFill>
            <a:srgbClr val="0070C0"/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3104015" y="1983607"/>
            <a:ext cx="25773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Ready Queue</a:t>
            </a:r>
            <a:endParaRPr lang="en-US" sz="3200" dirty="0"/>
          </a:p>
        </p:txBody>
      </p:sp>
      <p:sp>
        <p:nvSpPr>
          <p:cNvPr id="21" name="TextBox 20"/>
          <p:cNvSpPr txBox="1"/>
          <p:nvPr/>
        </p:nvSpPr>
        <p:spPr>
          <a:xfrm>
            <a:off x="3229475" y="6104966"/>
            <a:ext cx="26917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Blocked Queue</a:t>
            </a:r>
            <a:endParaRPr lang="en-US" sz="3200" dirty="0"/>
          </a:p>
        </p:txBody>
      </p:sp>
      <p:sp>
        <p:nvSpPr>
          <p:cNvPr id="22" name="Down Arrow 21"/>
          <p:cNvSpPr/>
          <p:nvPr/>
        </p:nvSpPr>
        <p:spPr>
          <a:xfrm rot="16200000">
            <a:off x="10369929" y="2393571"/>
            <a:ext cx="569261" cy="1210241"/>
          </a:xfrm>
          <a:prstGeom prst="downArrow">
            <a:avLst/>
          </a:prstGeom>
          <a:solidFill>
            <a:srgbClr val="7030A0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Down Arrow 24"/>
          <p:cNvSpPr/>
          <p:nvPr/>
        </p:nvSpPr>
        <p:spPr>
          <a:xfrm>
            <a:off x="8863846" y="4047560"/>
            <a:ext cx="569261" cy="1770523"/>
          </a:xfrm>
          <a:prstGeom prst="downArrow">
            <a:avLst/>
          </a:prstGeom>
          <a:solidFill>
            <a:srgbClr val="0070C0"/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Down Arrow 25"/>
          <p:cNvSpPr/>
          <p:nvPr/>
        </p:nvSpPr>
        <p:spPr>
          <a:xfrm rot="5400000">
            <a:off x="7791525" y="4500291"/>
            <a:ext cx="584773" cy="2362184"/>
          </a:xfrm>
          <a:prstGeom prst="downArrow">
            <a:avLst/>
          </a:prstGeom>
          <a:solidFill>
            <a:srgbClr val="0070C0"/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Down Arrow 26"/>
          <p:cNvSpPr/>
          <p:nvPr/>
        </p:nvSpPr>
        <p:spPr>
          <a:xfrm rot="5400000">
            <a:off x="4623167" y="349753"/>
            <a:ext cx="584773" cy="8297146"/>
          </a:xfrm>
          <a:prstGeom prst="downArrow">
            <a:avLst/>
          </a:prstGeom>
          <a:solidFill>
            <a:srgbClr val="0070C0"/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Down Arrow 27"/>
          <p:cNvSpPr/>
          <p:nvPr/>
        </p:nvSpPr>
        <p:spPr>
          <a:xfrm rot="10800000">
            <a:off x="653297" y="3137647"/>
            <a:ext cx="569261" cy="1370210"/>
          </a:xfrm>
          <a:prstGeom prst="downArrow">
            <a:avLst/>
          </a:prstGeom>
          <a:solidFill>
            <a:srgbClr val="0070C0"/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4486637" y="4256208"/>
            <a:ext cx="6575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STS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7143977" y="2821657"/>
            <a:ext cx="6575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STS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7642411" y="5448879"/>
            <a:ext cx="6575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STS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91964" y="2767121"/>
            <a:ext cx="5293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LTS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0221199" y="2801476"/>
            <a:ext cx="8162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EXIT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253813" y="2801476"/>
            <a:ext cx="455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P1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5536399" y="2893809"/>
            <a:ext cx="455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P2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4603885" y="2820751"/>
            <a:ext cx="455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P3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811743" y="2893809"/>
            <a:ext cx="455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P4</a:t>
            </a:r>
            <a:endParaRPr lang="en-US" b="1" dirty="0">
              <a:solidFill>
                <a:srgbClr val="C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109 0.00972 L 0.18151 0.01342 " pathEditMode="relative" ptsTypes="AA">
                                      <p:cBhvr>
                                        <p:cTn id="6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6981" y="484094"/>
            <a:ext cx="8596668" cy="1320800"/>
          </a:xfrm>
        </p:spPr>
        <p:txBody>
          <a:bodyPr/>
          <a:lstStyle/>
          <a:p>
            <a:r>
              <a:rPr lang="en-US" dirty="0"/>
              <a:t>Scheduling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918442" y="2581837"/>
            <a:ext cx="824753" cy="847165"/>
          </a:xfrm>
          <a:prstGeom prst="rect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761125" y="2581835"/>
            <a:ext cx="824753" cy="847165"/>
          </a:xfrm>
          <a:prstGeom prst="rect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585878" y="2581835"/>
            <a:ext cx="824753" cy="847165"/>
          </a:xfrm>
          <a:prstGeom prst="rect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410631" y="2581835"/>
            <a:ext cx="824753" cy="847165"/>
          </a:xfrm>
          <a:prstGeom prst="rect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235384" y="2581835"/>
            <a:ext cx="824753" cy="847165"/>
          </a:xfrm>
          <a:prstGeom prst="rect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069224" y="2581835"/>
            <a:ext cx="824753" cy="847165"/>
          </a:xfrm>
          <a:prstGeom prst="rect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918442" y="5257803"/>
            <a:ext cx="824753" cy="847165"/>
          </a:xfrm>
          <a:prstGeom prst="rect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761125" y="5257801"/>
            <a:ext cx="824753" cy="847165"/>
          </a:xfrm>
          <a:prstGeom prst="rect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3585878" y="5257801"/>
            <a:ext cx="824753" cy="847165"/>
          </a:xfrm>
          <a:prstGeom prst="rect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4410631" y="5257801"/>
            <a:ext cx="824753" cy="847165"/>
          </a:xfrm>
          <a:prstGeom prst="rect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5235384" y="5257801"/>
            <a:ext cx="824753" cy="847165"/>
          </a:xfrm>
          <a:prstGeom prst="rect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6060137" y="5257801"/>
            <a:ext cx="824753" cy="847165"/>
          </a:xfrm>
          <a:prstGeom prst="rect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8247532" y="2343526"/>
            <a:ext cx="1775012" cy="177052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CPU</a:t>
            </a:r>
            <a:endParaRPr lang="en-US" sz="3200" dirty="0"/>
          </a:p>
        </p:txBody>
      </p:sp>
      <p:sp>
        <p:nvSpPr>
          <p:cNvPr id="18" name="Down Arrow 17"/>
          <p:cNvSpPr/>
          <p:nvPr/>
        </p:nvSpPr>
        <p:spPr>
          <a:xfrm rot="16200000">
            <a:off x="562910" y="2089150"/>
            <a:ext cx="631261" cy="1757080"/>
          </a:xfrm>
          <a:prstGeom prst="down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own Arrow 18"/>
          <p:cNvSpPr/>
          <p:nvPr/>
        </p:nvSpPr>
        <p:spPr>
          <a:xfrm rot="16200000">
            <a:off x="7357781" y="2427189"/>
            <a:ext cx="569261" cy="1210241"/>
          </a:xfrm>
          <a:prstGeom prst="downArrow">
            <a:avLst/>
          </a:prstGeom>
          <a:solidFill>
            <a:srgbClr val="0070C0"/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3104015" y="1983607"/>
            <a:ext cx="25773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Ready Queue</a:t>
            </a:r>
            <a:endParaRPr lang="en-US" sz="3200" dirty="0"/>
          </a:p>
        </p:txBody>
      </p:sp>
      <p:sp>
        <p:nvSpPr>
          <p:cNvPr id="21" name="TextBox 20"/>
          <p:cNvSpPr txBox="1"/>
          <p:nvPr/>
        </p:nvSpPr>
        <p:spPr>
          <a:xfrm>
            <a:off x="3229475" y="6104966"/>
            <a:ext cx="26917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Blocked Queue</a:t>
            </a:r>
            <a:endParaRPr lang="en-US" sz="3200" dirty="0"/>
          </a:p>
        </p:txBody>
      </p:sp>
      <p:sp>
        <p:nvSpPr>
          <p:cNvPr id="22" name="Down Arrow 21"/>
          <p:cNvSpPr/>
          <p:nvPr/>
        </p:nvSpPr>
        <p:spPr>
          <a:xfrm rot="16200000">
            <a:off x="10369929" y="2393571"/>
            <a:ext cx="569261" cy="1210241"/>
          </a:xfrm>
          <a:prstGeom prst="downArrow">
            <a:avLst/>
          </a:prstGeom>
          <a:solidFill>
            <a:srgbClr val="7030A0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Down Arrow 24"/>
          <p:cNvSpPr/>
          <p:nvPr/>
        </p:nvSpPr>
        <p:spPr>
          <a:xfrm>
            <a:off x="8863846" y="4047560"/>
            <a:ext cx="569261" cy="1770523"/>
          </a:xfrm>
          <a:prstGeom prst="downArrow">
            <a:avLst/>
          </a:prstGeom>
          <a:solidFill>
            <a:srgbClr val="0070C0"/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Down Arrow 25"/>
          <p:cNvSpPr/>
          <p:nvPr/>
        </p:nvSpPr>
        <p:spPr>
          <a:xfrm rot="5400000">
            <a:off x="7791525" y="4500291"/>
            <a:ext cx="584773" cy="2362184"/>
          </a:xfrm>
          <a:prstGeom prst="downArrow">
            <a:avLst/>
          </a:prstGeom>
          <a:solidFill>
            <a:srgbClr val="0070C0"/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Down Arrow 26"/>
          <p:cNvSpPr/>
          <p:nvPr/>
        </p:nvSpPr>
        <p:spPr>
          <a:xfrm rot="5400000">
            <a:off x="4623167" y="349753"/>
            <a:ext cx="584773" cy="8297146"/>
          </a:xfrm>
          <a:prstGeom prst="downArrow">
            <a:avLst/>
          </a:prstGeom>
          <a:solidFill>
            <a:srgbClr val="0070C0"/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Down Arrow 27"/>
          <p:cNvSpPr/>
          <p:nvPr/>
        </p:nvSpPr>
        <p:spPr>
          <a:xfrm rot="10800000">
            <a:off x="653297" y="3137647"/>
            <a:ext cx="569261" cy="1370210"/>
          </a:xfrm>
          <a:prstGeom prst="downArrow">
            <a:avLst/>
          </a:prstGeom>
          <a:solidFill>
            <a:srgbClr val="0070C0"/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4486637" y="4256208"/>
            <a:ext cx="6575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STS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7143977" y="2821657"/>
            <a:ext cx="6575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STS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7642411" y="5448879"/>
            <a:ext cx="6575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STS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91964" y="2767121"/>
            <a:ext cx="5293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LTS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0221199" y="2801476"/>
            <a:ext cx="8162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EXIT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8927297" y="2609339"/>
            <a:ext cx="5469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P1</a:t>
            </a:r>
            <a:endParaRPr lang="en-US" sz="2400" b="1" dirty="0">
              <a:solidFill>
                <a:srgbClr val="C00000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6287014" y="2859442"/>
            <a:ext cx="455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P2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5337207" y="2838815"/>
            <a:ext cx="455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P3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635632" y="2838815"/>
            <a:ext cx="455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P4</a:t>
            </a:r>
            <a:endParaRPr lang="en-US" b="1" dirty="0">
              <a:solidFill>
                <a:srgbClr val="C00000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6981" y="484094"/>
            <a:ext cx="8596668" cy="1320800"/>
          </a:xfrm>
        </p:spPr>
        <p:txBody>
          <a:bodyPr/>
          <a:lstStyle/>
          <a:p>
            <a:r>
              <a:rPr lang="en-US" dirty="0"/>
              <a:t>Scheduling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918442" y="2581837"/>
            <a:ext cx="824753" cy="847165"/>
          </a:xfrm>
          <a:prstGeom prst="rect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761125" y="2581835"/>
            <a:ext cx="824753" cy="847165"/>
          </a:xfrm>
          <a:prstGeom prst="rect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585878" y="2581835"/>
            <a:ext cx="824753" cy="847165"/>
          </a:xfrm>
          <a:prstGeom prst="rect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410631" y="2581835"/>
            <a:ext cx="824753" cy="847165"/>
          </a:xfrm>
          <a:prstGeom prst="rect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235384" y="2581835"/>
            <a:ext cx="824753" cy="847165"/>
          </a:xfrm>
          <a:prstGeom prst="rect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069224" y="2581835"/>
            <a:ext cx="824753" cy="847165"/>
          </a:xfrm>
          <a:prstGeom prst="rect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918442" y="5257803"/>
            <a:ext cx="824753" cy="847165"/>
          </a:xfrm>
          <a:prstGeom prst="rect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761125" y="5257801"/>
            <a:ext cx="824753" cy="847165"/>
          </a:xfrm>
          <a:prstGeom prst="rect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3585878" y="5257801"/>
            <a:ext cx="824753" cy="847165"/>
          </a:xfrm>
          <a:prstGeom prst="rect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4410631" y="5257801"/>
            <a:ext cx="824753" cy="847165"/>
          </a:xfrm>
          <a:prstGeom prst="rect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5235384" y="5257801"/>
            <a:ext cx="824753" cy="847165"/>
          </a:xfrm>
          <a:prstGeom prst="rect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6060137" y="5257801"/>
            <a:ext cx="824753" cy="847165"/>
          </a:xfrm>
          <a:prstGeom prst="rect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8247532" y="2343526"/>
            <a:ext cx="1775012" cy="177052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CPU</a:t>
            </a:r>
            <a:endParaRPr lang="en-US" sz="3200" dirty="0"/>
          </a:p>
        </p:txBody>
      </p:sp>
      <p:sp>
        <p:nvSpPr>
          <p:cNvPr id="18" name="Down Arrow 17"/>
          <p:cNvSpPr/>
          <p:nvPr/>
        </p:nvSpPr>
        <p:spPr>
          <a:xfrm rot="16200000">
            <a:off x="562910" y="2089150"/>
            <a:ext cx="631261" cy="1757080"/>
          </a:xfrm>
          <a:prstGeom prst="down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own Arrow 18"/>
          <p:cNvSpPr/>
          <p:nvPr/>
        </p:nvSpPr>
        <p:spPr>
          <a:xfrm rot="16200000">
            <a:off x="7357781" y="2427189"/>
            <a:ext cx="569261" cy="1210241"/>
          </a:xfrm>
          <a:prstGeom prst="downArrow">
            <a:avLst/>
          </a:prstGeom>
          <a:solidFill>
            <a:srgbClr val="0070C0"/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3104015" y="1983607"/>
            <a:ext cx="25773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Ready Queue</a:t>
            </a:r>
            <a:endParaRPr lang="en-US" sz="3200" dirty="0"/>
          </a:p>
        </p:txBody>
      </p:sp>
      <p:sp>
        <p:nvSpPr>
          <p:cNvPr id="21" name="TextBox 20"/>
          <p:cNvSpPr txBox="1"/>
          <p:nvPr/>
        </p:nvSpPr>
        <p:spPr>
          <a:xfrm>
            <a:off x="3229475" y="6104966"/>
            <a:ext cx="26917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Blocked Queue</a:t>
            </a:r>
            <a:endParaRPr lang="en-US" sz="3200" dirty="0"/>
          </a:p>
        </p:txBody>
      </p:sp>
      <p:sp>
        <p:nvSpPr>
          <p:cNvPr id="22" name="Down Arrow 21"/>
          <p:cNvSpPr/>
          <p:nvPr/>
        </p:nvSpPr>
        <p:spPr>
          <a:xfrm rot="16200000">
            <a:off x="10369929" y="2393571"/>
            <a:ext cx="569261" cy="1210241"/>
          </a:xfrm>
          <a:prstGeom prst="downArrow">
            <a:avLst/>
          </a:prstGeom>
          <a:solidFill>
            <a:srgbClr val="7030A0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Down Arrow 24"/>
          <p:cNvSpPr/>
          <p:nvPr/>
        </p:nvSpPr>
        <p:spPr>
          <a:xfrm>
            <a:off x="8863846" y="4047560"/>
            <a:ext cx="569261" cy="1770523"/>
          </a:xfrm>
          <a:prstGeom prst="downArrow">
            <a:avLst/>
          </a:prstGeom>
          <a:solidFill>
            <a:srgbClr val="0070C0"/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Down Arrow 25"/>
          <p:cNvSpPr/>
          <p:nvPr/>
        </p:nvSpPr>
        <p:spPr>
          <a:xfrm rot="5400000">
            <a:off x="7791525" y="4500291"/>
            <a:ext cx="584773" cy="2362184"/>
          </a:xfrm>
          <a:prstGeom prst="downArrow">
            <a:avLst/>
          </a:prstGeom>
          <a:solidFill>
            <a:srgbClr val="0070C0"/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Down Arrow 26"/>
          <p:cNvSpPr/>
          <p:nvPr/>
        </p:nvSpPr>
        <p:spPr>
          <a:xfrm rot="5400000">
            <a:off x="4623167" y="349753"/>
            <a:ext cx="584773" cy="8297146"/>
          </a:xfrm>
          <a:prstGeom prst="downArrow">
            <a:avLst/>
          </a:prstGeom>
          <a:solidFill>
            <a:srgbClr val="0070C0"/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Down Arrow 27"/>
          <p:cNvSpPr/>
          <p:nvPr/>
        </p:nvSpPr>
        <p:spPr>
          <a:xfrm rot="10800000">
            <a:off x="653297" y="3137647"/>
            <a:ext cx="569261" cy="1370210"/>
          </a:xfrm>
          <a:prstGeom prst="downArrow">
            <a:avLst/>
          </a:prstGeom>
          <a:solidFill>
            <a:srgbClr val="0070C0"/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4486637" y="4256208"/>
            <a:ext cx="6575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STS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7143977" y="2821657"/>
            <a:ext cx="6575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STS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7642411" y="5448879"/>
            <a:ext cx="6575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STS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91964" y="2767121"/>
            <a:ext cx="5293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LTS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0221199" y="2801476"/>
            <a:ext cx="8162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EXIT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6287014" y="2859442"/>
            <a:ext cx="455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P2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5337207" y="2838815"/>
            <a:ext cx="455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P3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635632" y="2838815"/>
            <a:ext cx="455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P4</a:t>
            </a:r>
            <a:endParaRPr lang="en-US" b="1" dirty="0">
              <a:solidFill>
                <a:srgbClr val="C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93 0.00695 L 0.27578 -0.0372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318" y="-22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ea typeface="MS PGothic" panose="020B0600070205080204" pitchFamily="34" charset="-128"/>
              </a:rPr>
              <a:t>Schedulers</a:t>
            </a:r>
            <a:endParaRPr lang="en-US" altLang="en-US" dirty="0">
              <a:ea typeface="MS PGothic" panose="020B0600070205080204" pitchFamily="34" charset="-128"/>
            </a:endParaRPr>
          </a:p>
        </p:txBody>
      </p:sp>
      <p:sp>
        <p:nvSpPr>
          <p:cNvPr id="3584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77334" y="2299448"/>
            <a:ext cx="10438992" cy="5256306"/>
          </a:xfrm>
        </p:spPr>
        <p:txBody>
          <a:bodyPr>
            <a:normAutofit/>
          </a:bodyPr>
          <a:lstStyle/>
          <a:p>
            <a:r>
              <a:rPr lang="en-US" altLang="en-US" sz="2400" dirty="0">
                <a:ea typeface="MS PGothic" panose="020B0600070205080204" pitchFamily="34" charset="-128"/>
              </a:rPr>
              <a:t>Short-term scheduler is invoked very frequently </a:t>
            </a:r>
            <a:br>
              <a:rPr lang="en-US" altLang="en-US" sz="2400" dirty="0">
                <a:ea typeface="MS PGothic" panose="020B0600070205080204" pitchFamily="34" charset="-128"/>
              </a:rPr>
            </a:br>
            <a:r>
              <a:rPr lang="en-US" altLang="en-US" sz="2400" dirty="0">
                <a:ea typeface="MS PGothic" panose="020B0600070205080204" pitchFamily="34" charset="-128"/>
              </a:rPr>
              <a:t>(milliseconds) </a:t>
            </a:r>
            <a:r>
              <a:rPr lang="en-US" altLang="en-US" sz="2400" dirty="0">
                <a:ea typeface="MS PGothic" panose="020B0600070205080204" pitchFamily="34" charset="-128"/>
                <a:sym typeface="Symbol" panose="05050102010706020507" pitchFamily="2" charset="2"/>
              </a:rPr>
              <a:t> (must be fast)</a:t>
            </a:r>
            <a:endParaRPr lang="en-US" altLang="en-US" sz="2400" dirty="0">
              <a:ea typeface="MS PGothic" panose="020B0600070205080204" pitchFamily="34" charset="-128"/>
              <a:sym typeface="Symbol" panose="05050102010706020507" pitchFamily="2" charset="2"/>
            </a:endParaRPr>
          </a:p>
          <a:p>
            <a:endParaRPr lang="en-US" altLang="en-US" sz="2400" dirty="0">
              <a:ea typeface="MS PGothic" panose="020B0600070205080204" pitchFamily="34" charset="-128"/>
              <a:sym typeface="Symbol" panose="05050102010706020507" pitchFamily="2" charset="2"/>
            </a:endParaRPr>
          </a:p>
          <a:p>
            <a:r>
              <a:rPr lang="en-US" altLang="en-US" sz="2400" dirty="0">
                <a:ea typeface="MS PGothic" panose="020B0600070205080204" pitchFamily="34" charset="-128"/>
                <a:sym typeface="Symbol" panose="05050102010706020507" pitchFamily="2" charset="2"/>
              </a:rPr>
              <a:t>Long-term scheduler is invoked very infrequently </a:t>
            </a:r>
            <a:br>
              <a:rPr lang="en-US" altLang="en-US" sz="2400" dirty="0">
                <a:ea typeface="MS PGothic" panose="020B0600070205080204" pitchFamily="34" charset="-128"/>
                <a:sym typeface="Symbol" panose="05050102010706020507" pitchFamily="2" charset="2"/>
              </a:rPr>
            </a:br>
            <a:r>
              <a:rPr lang="en-US" altLang="en-US" sz="2400" dirty="0">
                <a:ea typeface="MS PGothic" panose="020B0600070205080204" pitchFamily="34" charset="-128"/>
                <a:sym typeface="Symbol" panose="05050102010706020507" pitchFamily="2" charset="2"/>
              </a:rPr>
              <a:t>(seconds, minutes)  (may be slow)</a:t>
            </a:r>
            <a:endParaRPr lang="en-US" altLang="en-US" sz="2400" dirty="0">
              <a:ea typeface="MS PGothic" panose="020B0600070205080204" pitchFamily="34" charset="-128"/>
              <a:sym typeface="Symbol" panose="05050102010706020507" pitchFamily="2" charset="2"/>
            </a:endParaRPr>
          </a:p>
          <a:p>
            <a:endParaRPr lang="en-US" altLang="en-US" sz="2400" dirty="0">
              <a:ea typeface="MS PGothic" panose="020B0600070205080204" pitchFamily="34" charset="-128"/>
              <a:sym typeface="Symbol" panose="05050102010706020507" pitchFamily="2" charset="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2"/>
          <p:cNvSpPr>
            <a:spLocks noGrp="1" noChangeArrowheads="1"/>
          </p:cNvSpPr>
          <p:nvPr>
            <p:ph type="title"/>
          </p:nvPr>
        </p:nvSpPr>
        <p:spPr>
          <a:xfrm>
            <a:off x="1194305" y="429816"/>
            <a:ext cx="9258300" cy="57626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dirty="0">
                <a:ea typeface="MS PGothic" panose="020B0600070205080204" pitchFamily="34" charset="-128"/>
              </a:rPr>
              <a:t>Medium Term Scheduling</a:t>
            </a:r>
            <a:endParaRPr lang="en-US" altLang="en-US" dirty="0">
              <a:ea typeface="MS PGothic" panose="020B0600070205080204" pitchFamily="34" charset="-128"/>
            </a:endParaRPr>
          </a:p>
        </p:txBody>
      </p:sp>
      <p:pic>
        <p:nvPicPr>
          <p:cNvPr id="37890" name="Picture 11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249" y="2495621"/>
            <a:ext cx="6071724" cy="26646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7058791" y="1981270"/>
            <a:ext cx="3747754" cy="332398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rgbClr val="222222"/>
                </a:solidFill>
                <a:latin typeface="Source Sans Pro" panose="020B0503030403020204" pitchFamily="34" charset="0"/>
              </a:rPr>
              <a:t>Medium-term is also called swapping scheduler.</a:t>
            </a:r>
            <a:endParaRPr lang="en-IN" sz="2400" dirty="0">
              <a:solidFill>
                <a:srgbClr val="222222"/>
              </a:solidFill>
              <a:latin typeface="Source Sans Pro" panose="020B0503030403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It helps you to send process back to memory.</a:t>
            </a:r>
            <a:endParaRPr lang="en-I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Reduce the level of multiprogramming.</a:t>
            </a:r>
            <a:br>
              <a:rPr lang="en-IN" dirty="0"/>
            </a:b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CPU Scheduling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1"/>
          <a:srcRect l="4682" r="2912"/>
          <a:stretch>
            <a:fillRect/>
          </a:stretch>
        </p:blipFill>
        <p:spPr>
          <a:xfrm>
            <a:off x="4975668" y="4305031"/>
            <a:ext cx="3469341" cy="255296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141" y="2549649"/>
            <a:ext cx="3241552" cy="264227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638" y="1405730"/>
            <a:ext cx="10093378" cy="104933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065" y="2422138"/>
            <a:ext cx="5106297" cy="2530312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CPU Scheduling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930400"/>
            <a:ext cx="9656779" cy="4318000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US" sz="2400" dirty="0"/>
              <a:t>CPU scheduling is the basis of multiprogrammed OS.</a:t>
            </a:r>
            <a:endParaRPr lang="en-US" sz="2400" dirty="0"/>
          </a:p>
          <a:p>
            <a:r>
              <a:rPr lang="en-US" sz="2400" dirty="0"/>
              <a:t>Switching CPU among processes, the OS can make the computer more productive.</a:t>
            </a:r>
            <a:endParaRPr lang="en-US" sz="2400" dirty="0"/>
          </a:p>
          <a:p>
            <a:r>
              <a:rPr lang="en-US" sz="2400" dirty="0"/>
              <a:t>In single processor system only one process can run at a time.</a:t>
            </a:r>
            <a:endParaRPr 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3979414" y="4352053"/>
            <a:ext cx="5488552" cy="132343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b="1" u="sng" dirty="0"/>
              <a:t>Objective of multi programming :</a:t>
            </a:r>
            <a:endParaRPr lang="en-US" sz="2000" b="1" u="sng" dirty="0"/>
          </a:p>
          <a:p>
            <a:pPr algn="ctr"/>
            <a:br>
              <a:rPr lang="en-US" sz="2000" dirty="0"/>
            </a:br>
            <a:r>
              <a:rPr lang="en-US" sz="2000" dirty="0"/>
              <a:t>To have some process running at all times , to maximize CPU utilization.</a:t>
            </a:r>
            <a:endParaRPr lang="en-US" sz="2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18331" y="4168924"/>
            <a:ext cx="1293676" cy="168969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>
          <a:xfrm>
            <a:off x="1191491" y="104774"/>
            <a:ext cx="9476509" cy="2471149"/>
          </a:xfrm>
        </p:spPr>
        <p:txBody>
          <a:bodyPr>
            <a:normAutofit/>
          </a:bodyPr>
          <a:lstStyle/>
          <a:p>
            <a:r>
              <a:rPr lang="en-US" altLang="en-US" sz="3200" dirty="0"/>
              <a:t>Alternating Sequence of CPU And I/O Bursts</a:t>
            </a:r>
            <a:endParaRPr lang="en-US" altLang="en-US" sz="3200" dirty="0"/>
          </a:p>
        </p:txBody>
      </p:sp>
      <p:pic>
        <p:nvPicPr>
          <p:cNvPr id="54277" name="Picture 5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74" t="10310" r="40599" b="52560"/>
          <a:stretch>
            <a:fillRect/>
          </a:stretch>
        </p:blipFill>
        <p:spPr bwMode="auto">
          <a:xfrm>
            <a:off x="647801" y="950243"/>
            <a:ext cx="3756625" cy="5280242"/>
          </a:xfrm>
          <a:prstGeom prst="rect">
            <a:avLst/>
          </a:prstGeom>
          <a:noFill/>
          <a:ln w="57150" cmpd="thickThin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054743" y="1729920"/>
            <a:ext cx="5710218" cy="830997"/>
          </a:xfrm>
          <a:prstGeom prst="rect">
            <a:avLst/>
          </a:prstGeom>
          <a:ln>
            <a:solidFill>
              <a:srgbClr val="FFC00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400" dirty="0"/>
              <a:t>Process execution consists of a cycle of </a:t>
            </a:r>
            <a:endParaRPr lang="en-US" sz="2400" dirty="0"/>
          </a:p>
          <a:p>
            <a:pPr algn="ctr"/>
            <a:r>
              <a:rPr lang="en-US" sz="2400" b="1" dirty="0">
                <a:solidFill>
                  <a:srgbClr val="FFC000"/>
                </a:solidFill>
              </a:rPr>
              <a:t>CPU execution </a:t>
            </a:r>
            <a:r>
              <a:rPr lang="en-US" sz="2400" dirty="0"/>
              <a:t>and </a:t>
            </a:r>
            <a:r>
              <a:rPr lang="en-US" sz="2400" b="1" dirty="0">
                <a:solidFill>
                  <a:srgbClr val="FFC000"/>
                </a:solidFill>
              </a:rPr>
              <a:t>I/O wait </a:t>
            </a:r>
            <a:endParaRPr lang="en-US" sz="2400" b="1" dirty="0">
              <a:solidFill>
                <a:srgbClr val="FFC000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77686"/>
            <a:ext cx="12192000" cy="475539"/>
          </a:xfrm>
          <a:prstGeom prst="rect">
            <a:avLst/>
          </a:prstGeom>
        </p:spPr>
      </p:pic>
      <p:sp>
        <p:nvSpPr>
          <p:cNvPr id="12" name="Plaque 11"/>
          <p:cNvSpPr/>
          <p:nvPr/>
        </p:nvSpPr>
        <p:spPr>
          <a:xfrm>
            <a:off x="6054743" y="2734846"/>
            <a:ext cx="2216421" cy="1711036"/>
          </a:xfrm>
          <a:prstGeom prst="plaqu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CPU burst is when process is being executed in the CPU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Plaque 12"/>
          <p:cNvSpPr/>
          <p:nvPr/>
        </p:nvSpPr>
        <p:spPr>
          <a:xfrm>
            <a:off x="9468356" y="2784488"/>
            <a:ext cx="2216421" cy="1711035"/>
          </a:xfrm>
          <a:prstGeom prst="plaqu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I/O burst is when CPU is waiting for I/O for further execution</a:t>
            </a:r>
            <a:endParaRPr 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 Vs process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68008" y="1725720"/>
            <a:ext cx="3972301" cy="45226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b="2724"/>
          <a:stretch>
            <a:fillRect/>
          </a:stretch>
        </p:blipFill>
        <p:spPr>
          <a:xfrm>
            <a:off x="6576854" y="1725720"/>
            <a:ext cx="3821510" cy="4522680"/>
          </a:xfrm>
          <a:prstGeom prst="rect">
            <a:avLst/>
          </a:prstGeom>
        </p:spPr>
      </p:pic>
      <p:sp>
        <p:nvSpPr>
          <p:cNvPr id="11" name="Content Placeholder 2"/>
          <p:cNvSpPr txBox="1"/>
          <p:nvPr/>
        </p:nvSpPr>
        <p:spPr>
          <a:xfrm>
            <a:off x="1340424" y="3736171"/>
            <a:ext cx="38258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>
                <a:solidFill>
                  <a:schemeClr val="bg1"/>
                </a:solidFill>
              </a:rPr>
              <a:t>A program is set of instructions.</a:t>
            </a:r>
            <a:endParaRPr lang="en-US" sz="2000" b="1">
              <a:solidFill>
                <a:schemeClr val="bg1"/>
              </a:solidFill>
            </a:endParaRPr>
          </a:p>
          <a:p>
            <a:r>
              <a:rPr lang="en-US" sz="2000" b="1">
                <a:solidFill>
                  <a:schemeClr val="bg1"/>
                </a:solidFill>
              </a:rPr>
              <a:t>Program is passive and have longer lifespan.</a:t>
            </a:r>
            <a:endParaRPr lang="en-US" sz="2000" b="1">
              <a:solidFill>
                <a:schemeClr val="bg1"/>
              </a:solidFill>
            </a:endParaRPr>
          </a:p>
          <a:p>
            <a:r>
              <a:rPr lang="en-US" sz="2000" b="1">
                <a:solidFill>
                  <a:schemeClr val="bg1"/>
                </a:solidFill>
              </a:rPr>
              <a:t>Program is stored on disk and doesn’t require any resource.</a:t>
            </a:r>
            <a:endParaRPr lang="en-US" sz="2000" b="1">
              <a:solidFill>
                <a:schemeClr val="bg1"/>
              </a:solidFill>
            </a:endParaRPr>
          </a:p>
        </p:txBody>
      </p:sp>
      <p:sp>
        <p:nvSpPr>
          <p:cNvPr id="12" name="Content Placeholder 2"/>
          <p:cNvSpPr txBox="1"/>
          <p:nvPr/>
        </p:nvSpPr>
        <p:spPr>
          <a:xfrm>
            <a:off x="6665154" y="3627824"/>
            <a:ext cx="3411735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solidFill>
                  <a:schemeClr val="bg1"/>
                </a:solidFill>
              </a:rPr>
              <a:t>A process is program in execution/action.</a:t>
            </a:r>
            <a:endParaRPr lang="en-US" sz="2000" b="1" dirty="0">
              <a:solidFill>
                <a:schemeClr val="bg1"/>
              </a:solidFill>
            </a:endParaRPr>
          </a:p>
          <a:p>
            <a:r>
              <a:rPr lang="en-US" sz="2000" b="1" dirty="0">
                <a:solidFill>
                  <a:schemeClr val="bg1"/>
                </a:solidFill>
              </a:rPr>
              <a:t>Process is Active and has limited lifetime.</a:t>
            </a:r>
            <a:endParaRPr lang="en-US" sz="2000" b="1" dirty="0">
              <a:solidFill>
                <a:schemeClr val="bg1"/>
              </a:solidFill>
            </a:endParaRPr>
          </a:p>
          <a:p>
            <a:r>
              <a:rPr lang="en-US" sz="2000" b="1" dirty="0">
                <a:solidFill>
                  <a:schemeClr val="bg1"/>
                </a:solidFill>
              </a:rPr>
              <a:t>Process holds resources such as CPU, memory address, disk, I/o etc.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283426" y="1374598"/>
            <a:ext cx="15007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Alvaro Morte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808015" y="1374598"/>
            <a:ext cx="11260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rgbClr val="00B050"/>
                </a:solidFill>
              </a:rPr>
              <a:t>Professor</a:t>
            </a:r>
            <a:endParaRPr lang="en-US">
              <a:solidFill>
                <a:srgbClr val="00B050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77E7B-0039-EB40-8F72-A1C78E59EFBC}" type="datetime1">
              <a:rPr lang="en-IN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Himani Deshpande (TSEC)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3" grpId="0"/>
      <p:bldP spid="9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3" y="1731819"/>
            <a:ext cx="9699721" cy="4309544"/>
          </a:xfrm>
        </p:spPr>
        <p:txBody>
          <a:bodyPr>
            <a:normAutofit/>
          </a:bodyPr>
          <a:lstStyle/>
          <a:p>
            <a:r>
              <a:rPr lang="en-US" altLang="en-US" sz="2400" dirty="0">
                <a:ea typeface="MS PGothic" panose="020B0600070205080204" pitchFamily="34" charset="-128"/>
                <a:sym typeface="Symbol" panose="05050102010706020507" pitchFamily="2" charset="2"/>
              </a:rPr>
              <a:t>Processes can be described as either:</a:t>
            </a:r>
            <a:endParaRPr lang="en-US" altLang="en-US" sz="2400" dirty="0">
              <a:ea typeface="MS PGothic" panose="020B0600070205080204" pitchFamily="34" charset="-128"/>
              <a:sym typeface="Symbol" panose="05050102010706020507" pitchFamily="2" charset="2"/>
            </a:endParaRPr>
          </a:p>
          <a:p>
            <a:endParaRPr lang="en-US" altLang="en-US" sz="2400" dirty="0">
              <a:ea typeface="MS PGothic" panose="020B0600070205080204" pitchFamily="34" charset="-128"/>
              <a:sym typeface="Symbol" panose="05050102010706020507" pitchFamily="2" charset="2"/>
            </a:endParaRPr>
          </a:p>
          <a:p>
            <a:pPr lvl="1"/>
            <a:r>
              <a:rPr lang="en-US" altLang="en-US" sz="2400" b="1" dirty="0">
                <a:solidFill>
                  <a:srgbClr val="00B050"/>
                </a:solidFill>
                <a:ea typeface="MS PGothic" panose="020B0600070205080204" pitchFamily="34" charset="-128"/>
                <a:sym typeface="Symbol" panose="05050102010706020507" pitchFamily="2" charset="2"/>
              </a:rPr>
              <a:t>I/O-bound process</a:t>
            </a:r>
            <a:r>
              <a:rPr lang="en-US" altLang="en-US" sz="2400" dirty="0">
                <a:solidFill>
                  <a:srgbClr val="00B050"/>
                </a:solidFill>
                <a:ea typeface="MS PGothic" panose="020B0600070205080204" pitchFamily="34" charset="-128"/>
                <a:sym typeface="Symbol" panose="05050102010706020507" pitchFamily="2" charset="2"/>
              </a:rPr>
              <a:t> – </a:t>
            </a:r>
            <a:br>
              <a:rPr lang="en-US" altLang="en-US" sz="2400" dirty="0">
                <a:ea typeface="MS PGothic" panose="020B0600070205080204" pitchFamily="34" charset="-128"/>
                <a:sym typeface="Symbol" panose="05050102010706020507" pitchFamily="2" charset="2"/>
              </a:rPr>
            </a:br>
            <a:r>
              <a:rPr lang="en-US" altLang="en-US" sz="2400" dirty="0">
                <a:ea typeface="MS PGothic" panose="020B0600070205080204" pitchFamily="34" charset="-128"/>
                <a:sym typeface="Symbol" panose="05050102010706020507" pitchFamily="2" charset="2"/>
              </a:rPr>
              <a:t>spends more time doing I/O than computations, </a:t>
            </a:r>
            <a:br>
              <a:rPr lang="en-US" altLang="en-US" sz="2400" dirty="0">
                <a:ea typeface="MS PGothic" panose="020B0600070205080204" pitchFamily="34" charset="-128"/>
                <a:sym typeface="Symbol" panose="05050102010706020507" pitchFamily="2" charset="2"/>
              </a:rPr>
            </a:br>
            <a:r>
              <a:rPr lang="en-US" altLang="en-US" sz="2400" dirty="0">
                <a:ea typeface="MS PGothic" panose="020B0600070205080204" pitchFamily="34" charset="-128"/>
                <a:sym typeface="Symbol" panose="05050102010706020507" pitchFamily="2" charset="2"/>
              </a:rPr>
              <a:t>many short CPU bursts</a:t>
            </a:r>
            <a:endParaRPr lang="en-US" altLang="en-US" sz="2400" dirty="0">
              <a:ea typeface="MS PGothic" panose="020B0600070205080204" pitchFamily="34" charset="-128"/>
              <a:sym typeface="Symbol" panose="05050102010706020507" pitchFamily="2" charset="2"/>
            </a:endParaRPr>
          </a:p>
          <a:p>
            <a:pPr lvl="1"/>
            <a:endParaRPr lang="en-US" altLang="en-US" sz="2400" dirty="0">
              <a:ea typeface="MS PGothic" panose="020B0600070205080204" pitchFamily="34" charset="-128"/>
              <a:sym typeface="Symbol" panose="05050102010706020507" pitchFamily="2" charset="2"/>
            </a:endParaRPr>
          </a:p>
          <a:p>
            <a:pPr lvl="1"/>
            <a:r>
              <a:rPr lang="en-US" altLang="en-US" sz="2400" b="1" dirty="0">
                <a:solidFill>
                  <a:srgbClr val="00B050"/>
                </a:solidFill>
                <a:ea typeface="MS PGothic" panose="020B0600070205080204" pitchFamily="34" charset="-128"/>
                <a:sym typeface="Symbol" panose="05050102010706020507" pitchFamily="2" charset="2"/>
              </a:rPr>
              <a:t>CPU-bound process</a:t>
            </a:r>
            <a:r>
              <a:rPr lang="en-US" altLang="en-US" sz="2400" dirty="0">
                <a:solidFill>
                  <a:srgbClr val="00B050"/>
                </a:solidFill>
                <a:ea typeface="MS PGothic" panose="020B0600070205080204" pitchFamily="34" charset="-128"/>
                <a:sym typeface="Symbol" panose="05050102010706020507" pitchFamily="2" charset="2"/>
              </a:rPr>
              <a:t> – </a:t>
            </a:r>
            <a:br>
              <a:rPr lang="en-US" altLang="en-US" sz="2400" dirty="0">
                <a:ea typeface="MS PGothic" panose="020B0600070205080204" pitchFamily="34" charset="-128"/>
                <a:sym typeface="Symbol" panose="05050102010706020507" pitchFamily="2" charset="2"/>
              </a:rPr>
            </a:br>
            <a:r>
              <a:rPr lang="en-US" altLang="en-US" sz="2400" dirty="0">
                <a:ea typeface="MS PGothic" panose="020B0600070205080204" pitchFamily="34" charset="-128"/>
                <a:sym typeface="Symbol" panose="05050102010706020507" pitchFamily="2" charset="2"/>
              </a:rPr>
              <a:t>spends more time doing computations; </a:t>
            </a:r>
            <a:br>
              <a:rPr lang="en-US" altLang="en-US" sz="2400" dirty="0">
                <a:ea typeface="MS PGothic" panose="020B0600070205080204" pitchFamily="34" charset="-128"/>
                <a:sym typeface="Symbol" panose="05050102010706020507" pitchFamily="2" charset="2"/>
              </a:rPr>
            </a:br>
            <a:r>
              <a:rPr lang="en-US" altLang="en-US" sz="2400" dirty="0">
                <a:ea typeface="MS PGothic" panose="020B0600070205080204" pitchFamily="34" charset="-128"/>
                <a:sym typeface="Symbol" panose="05050102010706020507" pitchFamily="2" charset="2"/>
              </a:rPr>
              <a:t>few very long CPU bursts</a:t>
            </a:r>
            <a:endParaRPr lang="en-US" altLang="en-US" sz="2400" dirty="0">
              <a:ea typeface="MS PGothic" panose="020B0600070205080204" pitchFamily="34" charset="-128"/>
              <a:sym typeface="Symbol" panose="05050102010706020507" pitchFamily="2" charset="2"/>
            </a:endParaRP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CPU scheduling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3" y="1403267"/>
            <a:ext cx="9602739" cy="2767012"/>
          </a:xfrm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rgbClr val="00B050"/>
                </a:solidFill>
              </a:rPr>
              <a:t>CPU Scheduler(STS) :</a:t>
            </a:r>
            <a:br>
              <a:rPr lang="en-US" sz="2400" dirty="0"/>
            </a:br>
            <a:r>
              <a:rPr lang="en-US" sz="2400" dirty="0"/>
              <a:t> Selects a process from the processes in the memory that are ready to execute and allocate CPU to it.</a:t>
            </a:r>
            <a:endParaRPr lang="en-US" sz="2400" dirty="0"/>
          </a:p>
          <a:p>
            <a:r>
              <a:rPr lang="en-US" sz="2400" b="1" dirty="0">
                <a:solidFill>
                  <a:srgbClr val="00B050"/>
                </a:solidFill>
              </a:rPr>
              <a:t>Dispatcher:</a:t>
            </a:r>
            <a:br>
              <a:rPr lang="en-US" sz="2400" dirty="0"/>
            </a:br>
            <a:r>
              <a:rPr lang="en-US" sz="2400" dirty="0"/>
              <a:t>Dispatcher is the module that gives control of CPU to the process selected by short-term scheduler. </a:t>
            </a:r>
            <a:endParaRPr lang="en-US" sz="2400" dirty="0"/>
          </a:p>
          <a:p>
            <a:endParaRPr lang="en-US" sz="2400" dirty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939724" y="4519581"/>
            <a:ext cx="8813876" cy="187030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2200" b="1" dirty="0"/>
              <a:t>MAIN OBJECTIVE</a:t>
            </a:r>
            <a:endParaRPr lang="en-US" altLang="en-US" sz="2200" b="1" dirty="0"/>
          </a:p>
          <a:p>
            <a:pPr marL="0" indent="0">
              <a:buNone/>
            </a:pPr>
            <a:r>
              <a:rPr lang="en-US" altLang="en-US" sz="2200" dirty="0"/>
              <a:t>	</a:t>
            </a:r>
            <a:r>
              <a:rPr lang="en-US" altLang="en-US" sz="2200" dirty="0">
                <a:sym typeface="Wingdings" panose="05000000000000000000" pitchFamily="2" charset="2"/>
              </a:rPr>
              <a:t> </a:t>
            </a:r>
            <a:r>
              <a:rPr lang="en-US" altLang="en-US" sz="2200" dirty="0"/>
              <a:t>Maximum CPU utilization obtained with multiprogramming</a:t>
            </a:r>
            <a:endParaRPr lang="en-US" altLang="en-US" sz="2200" dirty="0"/>
          </a:p>
          <a:p>
            <a:pPr marL="0" indent="0">
              <a:buNone/>
            </a:pPr>
            <a:r>
              <a:rPr lang="en-US" altLang="en-US" sz="2200" dirty="0"/>
              <a:t>	</a:t>
            </a:r>
            <a:r>
              <a:rPr lang="en-US" altLang="en-US" sz="2200" dirty="0">
                <a:sym typeface="Wingdings" panose="05000000000000000000" pitchFamily="2" charset="2"/>
              </a:rPr>
              <a:t> </a:t>
            </a:r>
            <a:r>
              <a:rPr lang="en-US" altLang="en-US" sz="2200" dirty="0"/>
              <a:t>CPU–I/O Burst Cycle –  CPU burst distribution</a:t>
            </a:r>
            <a:endParaRPr lang="en-US" altLang="en-US" sz="2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10800000" flipH="1" flipV="1">
            <a:off x="8191603" y="0"/>
            <a:ext cx="4043465" cy="180486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CPU Scheduler</a:t>
            </a:r>
            <a:endParaRPr lang="en-US" altLang="en-US" dirty="0"/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89407" y="1413163"/>
            <a:ext cx="10560241" cy="5278582"/>
          </a:xfrm>
        </p:spPr>
        <p:txBody>
          <a:bodyPr>
            <a:normAutofit/>
          </a:bodyPr>
          <a:lstStyle/>
          <a:p>
            <a:r>
              <a:rPr lang="en-US" altLang="en-US" sz="2000" dirty="0"/>
              <a:t>CPU scheduling decisions may take place when a process:</a:t>
            </a:r>
            <a:endParaRPr lang="en-US" altLang="en-US" sz="2000" dirty="0"/>
          </a:p>
          <a:p>
            <a:pPr lvl="1">
              <a:buFont typeface="Monotype Sorts" pitchFamily="2" charset="2"/>
              <a:buNone/>
            </a:pPr>
            <a:r>
              <a:rPr lang="en-US" altLang="en-US" sz="2000" dirty="0"/>
              <a:t>	1.	Switches from running to waiting state.</a:t>
            </a:r>
            <a:endParaRPr lang="en-US" altLang="en-US" sz="2000" dirty="0"/>
          </a:p>
          <a:p>
            <a:pPr lvl="1">
              <a:buFont typeface="Monotype Sorts" pitchFamily="2" charset="2"/>
              <a:buNone/>
            </a:pPr>
            <a:r>
              <a:rPr lang="en-US" altLang="en-US" sz="2000" dirty="0"/>
              <a:t>	2.	Switches from running to ready state.</a:t>
            </a:r>
            <a:endParaRPr lang="en-US" altLang="en-US" sz="2000" dirty="0"/>
          </a:p>
          <a:p>
            <a:pPr lvl="1">
              <a:buFont typeface="Monotype Sorts" pitchFamily="2" charset="2"/>
              <a:buNone/>
            </a:pPr>
            <a:r>
              <a:rPr lang="en-US" altLang="en-US" sz="2000" dirty="0"/>
              <a:t>	3.	Switches from waiting to ready.</a:t>
            </a:r>
            <a:endParaRPr lang="en-US" altLang="en-US" sz="2000" dirty="0"/>
          </a:p>
          <a:p>
            <a:pPr lvl="1">
              <a:buFont typeface="Monotype Sorts" pitchFamily="2" charset="2"/>
              <a:buNone/>
            </a:pPr>
            <a:r>
              <a:rPr lang="en-US" altLang="en-US" sz="2000" dirty="0"/>
              <a:t>	4.	Terminates.</a:t>
            </a:r>
            <a:endParaRPr lang="en-US" altLang="en-US" sz="2000" dirty="0"/>
          </a:p>
          <a:p>
            <a:pPr lvl="1">
              <a:buFont typeface="Monotype Sorts" pitchFamily="2" charset="2"/>
              <a:buNone/>
            </a:pPr>
            <a:endParaRPr lang="en-US" altLang="en-US" sz="2000" dirty="0"/>
          </a:p>
          <a:p>
            <a:r>
              <a:rPr lang="en-US" altLang="en-US" sz="2000" b="1" dirty="0">
                <a:solidFill>
                  <a:schemeClr val="accent2">
                    <a:lumMod val="75000"/>
                  </a:schemeClr>
                </a:solidFill>
              </a:rPr>
              <a:t>Preemptive: </a:t>
            </a:r>
            <a:r>
              <a:rPr lang="en-US" altLang="en-US" sz="2000" dirty="0"/>
              <a:t>allows a process to be interrupted in the midst of its CPU execution, taking the CPU away to another process</a:t>
            </a:r>
            <a:endParaRPr lang="en-US" altLang="en-US" sz="2000" dirty="0"/>
          </a:p>
          <a:p>
            <a:r>
              <a:rPr lang="en-US" altLang="en-US" sz="2000" b="1" dirty="0">
                <a:solidFill>
                  <a:schemeClr val="accent2">
                    <a:lumMod val="75000"/>
                  </a:schemeClr>
                </a:solidFill>
              </a:rPr>
              <a:t>Non- Preemptive: </a:t>
            </a:r>
            <a:r>
              <a:rPr lang="en-IN" dirty="0"/>
              <a:t> the process takes the resource (CPU time) and holds it till the process gets terminated or is pushed to the waiting state. </a:t>
            </a:r>
            <a:endParaRPr lang="en-US" altLang="en-US" sz="2000" dirty="0"/>
          </a:p>
          <a:p>
            <a:r>
              <a:rPr lang="en-US" altLang="en-US" sz="2000" dirty="0"/>
              <a:t>Scheduling under 1 and 4 is </a:t>
            </a:r>
            <a:r>
              <a:rPr lang="en-US" altLang="en-US" sz="2000" i="1" dirty="0"/>
              <a:t>non-preemptive</a:t>
            </a:r>
            <a:r>
              <a:rPr lang="en-US" altLang="en-US" sz="2000" dirty="0"/>
              <a:t>.</a:t>
            </a:r>
            <a:endParaRPr lang="en-US" altLang="en-US" sz="2000" dirty="0"/>
          </a:p>
          <a:p>
            <a:r>
              <a:rPr lang="en-US" altLang="en-US" sz="2000" dirty="0"/>
              <a:t>All other scheduling is </a:t>
            </a:r>
            <a:r>
              <a:rPr lang="en-US" altLang="en-US" sz="2000" i="1" dirty="0"/>
              <a:t>preemptive.</a:t>
            </a:r>
            <a:endParaRPr lang="en-US" altLang="en-US" sz="2000" i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27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27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27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27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327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327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327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327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3277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771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Dispatcher</a:t>
            </a:r>
            <a:endParaRPr lang="en-US" altLang="en-US"/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en-US" sz="2000" dirty="0"/>
              <a:t>Dispatcher module gives control of the CPU to the process selected by the short-term scheduler; this involves:</a:t>
            </a:r>
            <a:endParaRPr lang="en-US" altLang="en-US" sz="2000" dirty="0"/>
          </a:p>
          <a:p>
            <a:pPr lvl="2"/>
            <a:r>
              <a:rPr lang="en-US" altLang="en-US" sz="1800" dirty="0"/>
              <a:t>switching context</a:t>
            </a:r>
            <a:endParaRPr lang="en-US" altLang="en-US" sz="1800" dirty="0"/>
          </a:p>
          <a:p>
            <a:pPr lvl="2"/>
            <a:r>
              <a:rPr lang="en-US" altLang="en-US" sz="1800" dirty="0"/>
              <a:t>jumping to the proper location in the user program to restart that program</a:t>
            </a:r>
            <a:endParaRPr lang="en-US" altLang="en-US" sz="1800" dirty="0"/>
          </a:p>
          <a:p>
            <a:pPr lvl="1"/>
            <a:endParaRPr lang="en-US" altLang="en-US" sz="2000" dirty="0"/>
          </a:p>
          <a:p>
            <a:r>
              <a:rPr lang="en-US" altLang="en-US" sz="2000" b="1" i="1" dirty="0">
                <a:solidFill>
                  <a:schemeClr val="accent2">
                    <a:lumMod val="75000"/>
                  </a:schemeClr>
                </a:solidFill>
              </a:rPr>
              <a:t>Dispatch latency</a:t>
            </a:r>
            <a:r>
              <a:rPr lang="en-US" altLang="en-US" sz="2000" b="1" dirty="0">
                <a:solidFill>
                  <a:schemeClr val="accent2">
                    <a:lumMod val="75000"/>
                  </a:schemeClr>
                </a:solidFill>
              </a:rPr>
              <a:t> – </a:t>
            </a:r>
            <a:r>
              <a:rPr lang="en-US" altLang="en-US" sz="2000" dirty="0"/>
              <a:t>time it takes for the dispatcher to stop one process and start another running.</a:t>
            </a:r>
            <a:endParaRPr lang="en-US" altLang="en-US" sz="20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970" y="1634836"/>
            <a:ext cx="10655684" cy="3588327"/>
          </a:xfrm>
        </p:spPr>
        <p:txBody>
          <a:bodyPr>
            <a:noAutofit/>
          </a:bodyPr>
          <a:lstStyle/>
          <a:p>
            <a:r>
              <a:rPr lang="en-IN" sz="2000" b="1" dirty="0">
                <a:solidFill>
                  <a:schemeClr val="accent2">
                    <a:lumMod val="75000"/>
                  </a:schemeClr>
                </a:solidFill>
              </a:rPr>
              <a:t>Arrival time : </a:t>
            </a:r>
            <a:endParaRPr lang="en-IN" sz="2000" b="1" dirty="0">
              <a:solidFill>
                <a:schemeClr val="accent2">
                  <a:lumMod val="75000"/>
                </a:schemeClr>
              </a:solidFill>
            </a:endParaRPr>
          </a:p>
          <a:p>
            <a:pPr lvl="1"/>
            <a:r>
              <a:rPr lang="en-IN" sz="2000" dirty="0"/>
              <a:t>is the time when a process enters into the </a:t>
            </a:r>
            <a:r>
              <a:rPr lang="en-IN" sz="2000" dirty="0">
                <a:solidFill>
                  <a:srgbClr val="C00000"/>
                </a:solidFill>
              </a:rPr>
              <a:t>ready state</a:t>
            </a:r>
            <a:r>
              <a:rPr lang="en-IN" sz="2000" dirty="0"/>
              <a:t> and is ready for its execution.</a:t>
            </a:r>
            <a:endParaRPr lang="en-IN" sz="2000" dirty="0"/>
          </a:p>
          <a:p>
            <a:pPr lvl="1"/>
            <a:endParaRPr lang="en-IN" sz="2000" dirty="0"/>
          </a:p>
          <a:p>
            <a:r>
              <a:rPr lang="en-IN" sz="2000" b="1" dirty="0">
                <a:solidFill>
                  <a:schemeClr val="accent2">
                    <a:lumMod val="75000"/>
                  </a:schemeClr>
                </a:solidFill>
              </a:rPr>
              <a:t>Exit time </a:t>
            </a:r>
            <a:endParaRPr lang="en-IN" sz="2000" b="1" dirty="0">
              <a:solidFill>
                <a:schemeClr val="accent2">
                  <a:lumMod val="75000"/>
                </a:schemeClr>
              </a:solidFill>
            </a:endParaRPr>
          </a:p>
          <a:p>
            <a:pPr lvl="1"/>
            <a:r>
              <a:rPr lang="en-IN" sz="2000" dirty="0"/>
              <a:t>is the time when a process completes its execution and </a:t>
            </a:r>
            <a:r>
              <a:rPr lang="en-IN" sz="2000" dirty="0">
                <a:solidFill>
                  <a:srgbClr val="C00000"/>
                </a:solidFill>
              </a:rPr>
              <a:t>exit from the system</a:t>
            </a:r>
            <a:r>
              <a:rPr lang="en-IN" sz="2000" dirty="0"/>
              <a:t>.</a:t>
            </a:r>
            <a:endParaRPr lang="en-IN" sz="2000" dirty="0"/>
          </a:p>
          <a:p>
            <a:endParaRPr lang="en-IN" sz="2000" b="1" dirty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IN" sz="2000" b="1" dirty="0">
                <a:solidFill>
                  <a:schemeClr val="accent2">
                    <a:lumMod val="75000"/>
                  </a:schemeClr>
                </a:solidFill>
              </a:rPr>
              <a:t>Response time </a:t>
            </a:r>
            <a:endParaRPr lang="en-IN" sz="2000" b="1" dirty="0">
              <a:solidFill>
                <a:schemeClr val="accent2">
                  <a:lumMod val="75000"/>
                </a:schemeClr>
              </a:solidFill>
            </a:endParaRPr>
          </a:p>
          <a:p>
            <a:pPr lvl="1"/>
            <a:r>
              <a:rPr lang="en-IN" sz="2000" dirty="0"/>
              <a:t>is the time spent when the process is in the ready state </a:t>
            </a:r>
            <a:r>
              <a:rPr lang="en-IN" sz="2000" dirty="0">
                <a:solidFill>
                  <a:srgbClr val="C00000"/>
                </a:solidFill>
              </a:rPr>
              <a:t>and gets the CPU </a:t>
            </a:r>
            <a:r>
              <a:rPr lang="en-IN" sz="2000" dirty="0"/>
              <a:t>for the first time. </a:t>
            </a:r>
            <a:endParaRPr lang="en-IN" sz="2000" dirty="0"/>
          </a:p>
          <a:p>
            <a:pPr lvl="1"/>
            <a:r>
              <a:rPr lang="en-IN" sz="2000" dirty="0"/>
              <a:t>Response time = </a:t>
            </a:r>
            <a:br>
              <a:rPr lang="en-IN" sz="2000" dirty="0"/>
            </a:br>
            <a:r>
              <a:rPr lang="en-IN" sz="2000" dirty="0"/>
              <a:t>         Time at which the process gets the CPU for the first time - Arrival time</a:t>
            </a:r>
            <a:endParaRPr lang="en-IN" sz="2000" dirty="0"/>
          </a:p>
          <a:p>
            <a:pPr lvl="1"/>
            <a:endParaRPr lang="en-US" sz="2000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dirty="0"/>
              <a:t>CPU scheduling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006" y="1557886"/>
            <a:ext cx="10724958" cy="5078442"/>
          </a:xfrm>
        </p:spPr>
        <p:txBody>
          <a:bodyPr>
            <a:normAutofit lnSpcReduction="10000"/>
          </a:bodyPr>
          <a:lstStyle/>
          <a:p>
            <a:r>
              <a:rPr lang="en-IN" b="1" dirty="0">
                <a:solidFill>
                  <a:schemeClr val="accent2">
                    <a:lumMod val="75000"/>
                  </a:schemeClr>
                </a:solidFill>
              </a:rPr>
              <a:t>Waiting time</a:t>
            </a:r>
            <a:endParaRPr lang="en-IN" b="1" dirty="0">
              <a:solidFill>
                <a:schemeClr val="accent2">
                  <a:lumMod val="75000"/>
                </a:schemeClr>
              </a:solidFill>
            </a:endParaRPr>
          </a:p>
          <a:p>
            <a:pPr lvl="1"/>
            <a:r>
              <a:rPr lang="en-IN" dirty="0"/>
              <a:t> is the total time spent by the process in the ready state waiting for CPU. </a:t>
            </a:r>
            <a:endParaRPr lang="en-IN" dirty="0"/>
          </a:p>
          <a:p>
            <a:pPr lvl="1"/>
            <a:r>
              <a:rPr lang="en-IN" b="1" dirty="0"/>
              <a:t>Waiting time = Turnaround time - Burst time</a:t>
            </a:r>
            <a:endParaRPr lang="en-IN" b="1" dirty="0"/>
          </a:p>
          <a:p>
            <a:r>
              <a:rPr lang="en-IN" b="1" dirty="0">
                <a:solidFill>
                  <a:schemeClr val="accent2">
                    <a:lumMod val="75000"/>
                  </a:schemeClr>
                </a:solidFill>
              </a:rPr>
              <a:t>Burst time</a:t>
            </a:r>
            <a:r>
              <a:rPr lang="en-IN" dirty="0">
                <a:solidFill>
                  <a:schemeClr val="accent2">
                    <a:lumMod val="75000"/>
                  </a:schemeClr>
                </a:solidFill>
              </a:rPr>
              <a:t>   </a:t>
            </a:r>
            <a:endParaRPr lang="en-IN" dirty="0">
              <a:solidFill>
                <a:schemeClr val="accent2">
                  <a:lumMod val="75000"/>
                </a:schemeClr>
              </a:solidFill>
            </a:endParaRPr>
          </a:p>
          <a:p>
            <a:pPr lvl="1"/>
            <a:r>
              <a:rPr lang="en-IN" dirty="0"/>
              <a:t>total </a:t>
            </a:r>
            <a:r>
              <a:rPr lang="en-IN" b="1" dirty="0"/>
              <a:t>time</a:t>
            </a:r>
            <a:r>
              <a:rPr lang="en-IN" dirty="0"/>
              <a:t> taken by the process for its execution on the CPU.</a:t>
            </a:r>
            <a:endParaRPr lang="en-IN" b="1" dirty="0"/>
          </a:p>
          <a:p>
            <a:pPr lvl="1"/>
            <a:endParaRPr lang="en-IN" b="1" dirty="0"/>
          </a:p>
          <a:p>
            <a:r>
              <a:rPr lang="en-IN" b="1" dirty="0">
                <a:solidFill>
                  <a:schemeClr val="accent2">
                    <a:lumMod val="75000"/>
                  </a:schemeClr>
                </a:solidFill>
              </a:rPr>
              <a:t>Turnaround time </a:t>
            </a:r>
            <a:endParaRPr lang="en-IN" b="1" dirty="0">
              <a:solidFill>
                <a:schemeClr val="accent2">
                  <a:lumMod val="75000"/>
                </a:schemeClr>
              </a:solidFill>
            </a:endParaRPr>
          </a:p>
          <a:p>
            <a:pPr lvl="1"/>
            <a:r>
              <a:rPr lang="en-IN" dirty="0"/>
              <a:t>is the total amount of time spent by the process from coming in the </a:t>
            </a:r>
            <a:r>
              <a:rPr lang="en-IN" dirty="0">
                <a:solidFill>
                  <a:srgbClr val="C00000"/>
                </a:solidFill>
              </a:rPr>
              <a:t>ready state for the first time to its completion.</a:t>
            </a:r>
            <a:endParaRPr lang="en-IN" dirty="0">
              <a:solidFill>
                <a:srgbClr val="C00000"/>
              </a:solidFill>
            </a:endParaRPr>
          </a:p>
          <a:p>
            <a:pPr lvl="1"/>
            <a:r>
              <a:rPr lang="en-IN" b="1" dirty="0"/>
              <a:t>Turnaround time = Burst time + Waiting time     or</a:t>
            </a:r>
            <a:r>
              <a:rPr lang="en-IN" dirty="0"/>
              <a:t>   </a:t>
            </a:r>
            <a:br>
              <a:rPr lang="en-IN" dirty="0"/>
            </a:br>
            <a:r>
              <a:rPr lang="en-IN" b="1" dirty="0"/>
              <a:t>Turnaround time =  Exit time -  Arrival time</a:t>
            </a:r>
            <a:endParaRPr lang="en-IN" b="1" dirty="0"/>
          </a:p>
          <a:p>
            <a:pPr lvl="1"/>
            <a:endParaRPr lang="en-IN" b="1" dirty="0"/>
          </a:p>
          <a:p>
            <a:r>
              <a:rPr lang="en-IN" b="1" dirty="0">
                <a:solidFill>
                  <a:schemeClr val="accent2">
                    <a:lumMod val="75000"/>
                  </a:schemeClr>
                </a:solidFill>
              </a:rPr>
              <a:t>Throughput</a:t>
            </a:r>
            <a:endParaRPr lang="en-IN" b="1" dirty="0">
              <a:solidFill>
                <a:schemeClr val="accent2">
                  <a:lumMod val="75000"/>
                </a:schemeClr>
              </a:solidFill>
            </a:endParaRPr>
          </a:p>
          <a:p>
            <a:pPr lvl="1"/>
            <a:r>
              <a:rPr lang="en-IN" dirty="0"/>
              <a:t> is a way to find the efficiency of a CPU. </a:t>
            </a:r>
            <a:endParaRPr lang="en-IN" dirty="0"/>
          </a:p>
          <a:p>
            <a:pPr lvl="1"/>
            <a:r>
              <a:rPr lang="en-IN" dirty="0"/>
              <a:t>It can be defined as the </a:t>
            </a:r>
            <a:r>
              <a:rPr lang="en-IN" dirty="0">
                <a:solidFill>
                  <a:srgbClr val="C00000"/>
                </a:solidFill>
              </a:rPr>
              <a:t>number of processes executed by the CPU in a given amount of time. </a:t>
            </a:r>
            <a:endParaRPr lang="en-IN" dirty="0">
              <a:solidFill>
                <a:srgbClr val="C00000"/>
              </a:solidFill>
            </a:endParaRPr>
          </a:p>
          <a:p>
            <a:endParaRPr lang="en-US" dirty="0"/>
          </a:p>
        </p:txBody>
      </p:sp>
      <p:sp>
        <p:nvSpPr>
          <p:cNvPr id="4" name="Title 1"/>
          <p:cNvSpPr txBox="1"/>
          <p:nvPr/>
        </p:nvSpPr>
        <p:spPr>
          <a:xfrm>
            <a:off x="829734" y="7620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/>
              <a:t>CPU scheduling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Scheduling Criteria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737032" y="5774892"/>
            <a:ext cx="2717936" cy="947016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0054" y="4762543"/>
            <a:ext cx="2673927" cy="94701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8287" y="3629071"/>
            <a:ext cx="2707238" cy="97002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8963" y="2668485"/>
            <a:ext cx="2707237" cy="88979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334" y="1792581"/>
            <a:ext cx="2315248" cy="797822"/>
          </a:xfrm>
          <a:prstGeom prst="rect">
            <a:avLst/>
          </a:prstGeom>
        </p:spPr>
      </p:pic>
      <p:sp>
        <p:nvSpPr>
          <p:cNvPr id="14" name="Rectangle 3"/>
          <p:cNvSpPr txBox="1">
            <a:spLocks noChangeArrowheads="1"/>
          </p:cNvSpPr>
          <p:nvPr/>
        </p:nvSpPr>
        <p:spPr>
          <a:xfrm>
            <a:off x="6720224" y="2037478"/>
            <a:ext cx="3539759" cy="215180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b="1" dirty="0">
                <a:solidFill>
                  <a:schemeClr val="bg1"/>
                </a:solidFill>
              </a:rPr>
              <a:t>Max CPU utilization</a:t>
            </a:r>
            <a:endParaRPr lang="en-US" altLang="en-US" b="1" dirty="0">
              <a:solidFill>
                <a:schemeClr val="bg1"/>
              </a:solidFill>
            </a:endParaRPr>
          </a:p>
          <a:p>
            <a:r>
              <a:rPr lang="en-US" altLang="en-US" b="1" dirty="0">
                <a:solidFill>
                  <a:schemeClr val="bg1"/>
                </a:solidFill>
              </a:rPr>
              <a:t>Max throughput</a:t>
            </a:r>
            <a:endParaRPr lang="en-US" altLang="en-US" b="1" dirty="0">
              <a:solidFill>
                <a:schemeClr val="bg1"/>
              </a:solidFill>
            </a:endParaRPr>
          </a:p>
          <a:p>
            <a:r>
              <a:rPr lang="en-US" altLang="en-US" b="1" dirty="0">
                <a:solidFill>
                  <a:schemeClr val="bg1"/>
                </a:solidFill>
              </a:rPr>
              <a:t>Min turnaround time </a:t>
            </a:r>
            <a:endParaRPr lang="en-US" altLang="en-US" b="1" dirty="0">
              <a:solidFill>
                <a:schemeClr val="bg1"/>
              </a:solidFill>
            </a:endParaRPr>
          </a:p>
          <a:p>
            <a:r>
              <a:rPr lang="en-US" altLang="en-US" b="1" dirty="0">
                <a:solidFill>
                  <a:schemeClr val="bg1"/>
                </a:solidFill>
              </a:rPr>
              <a:t>Min waiting time </a:t>
            </a:r>
            <a:endParaRPr lang="en-US" altLang="en-US" b="1" dirty="0">
              <a:solidFill>
                <a:schemeClr val="bg1"/>
              </a:solidFill>
            </a:endParaRPr>
          </a:p>
          <a:p>
            <a:r>
              <a:rPr lang="en-US" altLang="en-US" b="1" dirty="0">
                <a:solidFill>
                  <a:schemeClr val="bg1"/>
                </a:solidFill>
              </a:rPr>
              <a:t>Min response time</a:t>
            </a:r>
            <a:endParaRPr lang="en-US" altLang="en-US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The CPU </a:t>
            </a:r>
            <a:r>
              <a:rPr lang="en-IN" b="1" dirty="0"/>
              <a:t>time</a:t>
            </a:r>
            <a:r>
              <a:rPr lang="en-IN" dirty="0"/>
              <a:t> is the </a:t>
            </a:r>
            <a:r>
              <a:rPr lang="en-IN" b="1" dirty="0"/>
              <a:t>time</a:t>
            </a:r>
            <a:r>
              <a:rPr lang="en-IN" dirty="0"/>
              <a:t> taken by CPU to execute the process. </a:t>
            </a:r>
            <a:endParaRPr lang="en-IN" dirty="0"/>
          </a:p>
          <a:p>
            <a:r>
              <a:rPr lang="en-IN" dirty="0"/>
              <a:t>While the I/O </a:t>
            </a:r>
            <a:r>
              <a:rPr lang="en-IN" b="1" dirty="0"/>
              <a:t>time</a:t>
            </a:r>
            <a:r>
              <a:rPr lang="en-IN" dirty="0"/>
              <a:t> is the </a:t>
            </a:r>
            <a:r>
              <a:rPr lang="en-IN" b="1" dirty="0"/>
              <a:t>time</a:t>
            </a:r>
            <a:r>
              <a:rPr lang="en-IN" dirty="0"/>
              <a:t> taken by the process to perform some I/O operation. </a:t>
            </a:r>
            <a:endParaRPr lang="en-IN" dirty="0"/>
          </a:p>
          <a:p>
            <a:r>
              <a:rPr lang="en-IN" dirty="0"/>
              <a:t>In general, we ignore the I/O </a:t>
            </a:r>
            <a:r>
              <a:rPr lang="en-IN" b="1" dirty="0"/>
              <a:t>time</a:t>
            </a:r>
            <a:r>
              <a:rPr lang="en-IN" dirty="0"/>
              <a:t> and we consider only the CPU </a:t>
            </a:r>
            <a:r>
              <a:rPr lang="en-IN" b="1" dirty="0"/>
              <a:t>time</a:t>
            </a:r>
            <a:r>
              <a:rPr lang="en-IN" dirty="0"/>
              <a:t> for a process. </a:t>
            </a:r>
            <a:endParaRPr lang="en-IN" dirty="0"/>
          </a:p>
          <a:p>
            <a:endParaRPr lang="en-IN" dirty="0"/>
          </a:p>
          <a:p>
            <a:r>
              <a:rPr lang="en-IN" dirty="0"/>
              <a:t>So,</a:t>
            </a:r>
            <a:endParaRPr lang="en-IN" dirty="0"/>
          </a:p>
          <a:p>
            <a:pPr marL="0" indent="0">
              <a:buNone/>
            </a:pPr>
            <a:r>
              <a:rPr lang="en-IN" dirty="0"/>
              <a:t>          </a:t>
            </a:r>
            <a:r>
              <a:rPr lang="en-IN" b="1" dirty="0"/>
              <a:t>Burst time</a:t>
            </a:r>
            <a:r>
              <a:rPr lang="en-IN" dirty="0"/>
              <a:t> =  total </a:t>
            </a:r>
            <a:r>
              <a:rPr lang="en-IN" b="1" dirty="0"/>
              <a:t>time</a:t>
            </a:r>
            <a:r>
              <a:rPr lang="en-IN" dirty="0"/>
              <a:t> taken by the process for its execution on the CPU.</a:t>
            </a:r>
            <a:endParaRPr lang="en-US" dirty="0"/>
          </a:p>
        </p:txBody>
      </p:sp>
    </p:spTree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Histogram of CPU-burst Times</a:t>
            </a:r>
            <a:endParaRPr lang="en-US" altLang="en-US"/>
          </a:p>
        </p:txBody>
      </p:sp>
      <p:pic>
        <p:nvPicPr>
          <p:cNvPr id="55302" name="Picture 6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9" t="9616" r="389" b="9158"/>
          <a:stretch>
            <a:fillRect/>
          </a:stretch>
        </p:blipFill>
        <p:spPr bwMode="auto">
          <a:xfrm>
            <a:off x="1949264" y="1768843"/>
            <a:ext cx="6262687" cy="4130675"/>
          </a:xfrm>
          <a:prstGeom prst="rect">
            <a:avLst/>
          </a:prstGeom>
          <a:noFill/>
          <a:ln w="57150" cmpd="thickThin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/>
              <a:t>Operating System Concepts</a:t>
            </a:r>
            <a:endParaRPr lang="en-US" altLang="en-US"/>
          </a:p>
        </p:txBody>
      </p:sp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Scheduling Criteria</a:t>
            </a:r>
            <a:endParaRPr lang="en-US" altLang="en-US"/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84888" y="1801678"/>
            <a:ext cx="7029450" cy="4114800"/>
          </a:xfrm>
        </p:spPr>
        <p:txBody>
          <a:bodyPr/>
          <a:lstStyle/>
          <a:p>
            <a:r>
              <a:rPr lang="en-US" altLang="en-US" dirty="0"/>
              <a:t>CPU utilization – keep the CPU as busy as possible</a:t>
            </a:r>
            <a:endParaRPr lang="en-US" altLang="en-US" dirty="0"/>
          </a:p>
          <a:p>
            <a:r>
              <a:rPr lang="en-US" altLang="en-US" dirty="0"/>
              <a:t>Throughput – # of processes that complete their execution per time unit</a:t>
            </a:r>
            <a:endParaRPr lang="en-US" altLang="en-US" dirty="0"/>
          </a:p>
          <a:p>
            <a:r>
              <a:rPr lang="en-US" altLang="en-US" dirty="0"/>
              <a:t>Turnaround time – amount of time to execute a particular process (finishing time – arrival time)</a:t>
            </a:r>
            <a:endParaRPr lang="en-US" altLang="en-US" dirty="0"/>
          </a:p>
          <a:p>
            <a:r>
              <a:rPr lang="en-US" altLang="en-US" dirty="0"/>
              <a:t>Waiting time – amount of time a process has been waiting in the ready queue</a:t>
            </a:r>
            <a:endParaRPr lang="en-US" altLang="en-US" dirty="0"/>
          </a:p>
          <a:p>
            <a:r>
              <a:rPr lang="en-US" altLang="en-US" dirty="0"/>
              <a:t>Response time – amount of time it takes from when a request was submitted until the first response is produced, </a:t>
            </a:r>
            <a:r>
              <a:rPr lang="en-US" altLang="en-US" b="1" dirty="0"/>
              <a:t>not</a:t>
            </a:r>
            <a:r>
              <a:rPr lang="en-US" altLang="en-US" dirty="0"/>
              <a:t> output  (for time-sharing environment)</a:t>
            </a:r>
            <a:endParaRPr lang="en-US" alt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48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48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48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48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48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819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Program vs Process</a:t>
            </a:r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502402" y="568166"/>
            <a:ext cx="4110837" cy="5931866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694" y="2396966"/>
            <a:ext cx="4544906" cy="340868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9F25B-E4AA-534F-99A8-E014C720F2F0}" type="datetime1">
              <a:rPr lang="en-IN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Himani Deshpande (TSEC)</a:t>
            </a:r>
            <a:endParaRPr lang="en-US"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825" y="2768600"/>
            <a:ext cx="8596668" cy="1320800"/>
          </a:xfrm>
        </p:spPr>
        <p:txBody>
          <a:bodyPr>
            <a:normAutofit/>
          </a:bodyPr>
          <a:lstStyle/>
          <a:p>
            <a:r>
              <a:rPr lang="en-US" sz="4800" dirty="0"/>
              <a:t>CPU Scheduling Algorithms</a:t>
            </a:r>
            <a:endParaRPr lang="en-US" sz="4800" dirty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1292658" y="495042"/>
            <a:ext cx="8340725" cy="457200"/>
          </a:xfrm>
        </p:spPr>
        <p:txBody>
          <a:bodyPr>
            <a:normAutofit fontScale="90000"/>
          </a:bodyPr>
          <a:lstStyle/>
          <a:p>
            <a:r>
              <a:rPr lang="en-US" altLang="en-US" sz="2800" dirty="0"/>
              <a:t>First-Come, First-Served (FCFS) Scheduling</a:t>
            </a:r>
            <a:br>
              <a:rPr lang="en-US" altLang="en-US" sz="2800" dirty="0"/>
            </a:br>
            <a:r>
              <a:rPr lang="en-US" altLang="en-US" sz="2800" dirty="0"/>
              <a:t>Non-preemptive</a:t>
            </a:r>
            <a:endParaRPr lang="en-US" altLang="en-US" sz="2800" dirty="0"/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0112" y="1485642"/>
            <a:ext cx="8131608" cy="5372358"/>
          </a:xfrm>
        </p:spPr>
        <p:txBody>
          <a:bodyPr>
            <a:normAutofit/>
          </a:bodyPr>
          <a:lstStyle/>
          <a:p>
            <a:pPr>
              <a:buNone/>
              <a:tabLst>
                <a:tab pos="3032125" algn="ctr"/>
                <a:tab pos="4635500" algn="ctr"/>
              </a:tabLst>
            </a:pPr>
            <a:r>
              <a:rPr lang="en-US" altLang="en-US" dirty="0"/>
              <a:t>		</a:t>
            </a:r>
            <a:r>
              <a:rPr lang="en-US" altLang="en-US" u="sng" dirty="0"/>
              <a:t>Process</a:t>
            </a:r>
            <a:r>
              <a:rPr lang="en-US" altLang="en-US" dirty="0"/>
              <a:t>	</a:t>
            </a:r>
            <a:r>
              <a:rPr lang="en-US" altLang="en-US" u="sng" dirty="0"/>
              <a:t>Burst Time	</a:t>
            </a:r>
            <a:endParaRPr lang="en-US" altLang="en-US" u="sng" dirty="0"/>
          </a:p>
          <a:p>
            <a:pPr>
              <a:buNone/>
              <a:tabLst>
                <a:tab pos="3032125" algn="ctr"/>
                <a:tab pos="4635500" algn="ctr"/>
              </a:tabLst>
            </a:pPr>
            <a:r>
              <a:rPr lang="en-US" altLang="en-US" dirty="0"/>
              <a:t>		</a:t>
            </a:r>
            <a:r>
              <a:rPr lang="en-US" altLang="en-US" i="1" dirty="0"/>
              <a:t>P</a:t>
            </a:r>
            <a:r>
              <a:rPr lang="en-US" altLang="en-US" i="1" baseline="-25000" dirty="0"/>
              <a:t>1</a:t>
            </a:r>
            <a:r>
              <a:rPr lang="en-US" altLang="en-US" dirty="0"/>
              <a:t>	24</a:t>
            </a:r>
            <a:endParaRPr lang="en-US" altLang="en-US" dirty="0"/>
          </a:p>
          <a:p>
            <a:pPr>
              <a:buNone/>
              <a:tabLst>
                <a:tab pos="3032125" algn="ctr"/>
                <a:tab pos="4635500" algn="ctr"/>
              </a:tabLst>
            </a:pPr>
            <a:r>
              <a:rPr lang="en-US" altLang="en-US" dirty="0"/>
              <a:t>		 </a:t>
            </a:r>
            <a:r>
              <a:rPr lang="en-US" altLang="en-US" i="1" dirty="0"/>
              <a:t>P</a:t>
            </a:r>
            <a:r>
              <a:rPr lang="en-US" altLang="en-US" i="1" baseline="-25000" dirty="0"/>
              <a:t>2</a:t>
            </a:r>
            <a:r>
              <a:rPr lang="en-US" altLang="en-US" dirty="0"/>
              <a:t> 	3</a:t>
            </a:r>
            <a:endParaRPr lang="en-US" altLang="en-US" dirty="0"/>
          </a:p>
          <a:p>
            <a:pPr>
              <a:buNone/>
              <a:tabLst>
                <a:tab pos="3032125" algn="ctr"/>
                <a:tab pos="4635500" algn="ctr"/>
              </a:tabLst>
            </a:pPr>
            <a:r>
              <a:rPr lang="en-US" altLang="en-US" dirty="0"/>
              <a:t>		 </a:t>
            </a:r>
            <a:r>
              <a:rPr lang="en-US" altLang="en-US" i="1" dirty="0"/>
              <a:t>P</a:t>
            </a:r>
            <a:r>
              <a:rPr lang="en-US" altLang="en-US" i="1" baseline="-25000" dirty="0"/>
              <a:t>3	 </a:t>
            </a:r>
            <a:r>
              <a:rPr lang="en-US" altLang="en-US" dirty="0"/>
              <a:t>3</a:t>
            </a:r>
            <a:r>
              <a:rPr lang="en-US" altLang="en-US" i="1" baseline="-25000" dirty="0"/>
              <a:t> </a:t>
            </a:r>
            <a:endParaRPr lang="en-US" altLang="en-US" i="1" baseline="-25000" dirty="0"/>
          </a:p>
          <a:p>
            <a:pPr>
              <a:tabLst>
                <a:tab pos="3032125" algn="ctr"/>
                <a:tab pos="4635500" algn="ctr"/>
              </a:tabLst>
            </a:pPr>
            <a:r>
              <a:rPr lang="en-US" altLang="en-US" dirty="0"/>
              <a:t>Suppose that the processes arrive in the </a:t>
            </a:r>
            <a:r>
              <a:rPr lang="en-US" altLang="en-US" b="1" dirty="0">
                <a:solidFill>
                  <a:srgbClr val="C00000"/>
                </a:solidFill>
              </a:rPr>
              <a:t>order:</a:t>
            </a:r>
            <a:r>
              <a:rPr lang="en-US" altLang="en-US" dirty="0"/>
              <a:t> </a:t>
            </a:r>
            <a:r>
              <a:rPr lang="en-US" altLang="en-US" i="1" dirty="0"/>
              <a:t>P</a:t>
            </a:r>
            <a:r>
              <a:rPr lang="en-US" altLang="en-US" i="1" baseline="-25000" dirty="0"/>
              <a:t>1</a:t>
            </a:r>
            <a:r>
              <a:rPr lang="en-US" altLang="en-US" dirty="0"/>
              <a:t> , </a:t>
            </a:r>
            <a:r>
              <a:rPr lang="en-US" altLang="en-US" i="1" dirty="0"/>
              <a:t>P</a:t>
            </a:r>
            <a:r>
              <a:rPr lang="en-US" altLang="en-US" i="1" baseline="-25000" dirty="0"/>
              <a:t>2</a:t>
            </a:r>
            <a:r>
              <a:rPr lang="en-US" altLang="en-US" dirty="0"/>
              <a:t> , </a:t>
            </a:r>
            <a:r>
              <a:rPr lang="en-US" altLang="en-US" i="1" dirty="0"/>
              <a:t>P</a:t>
            </a:r>
            <a:r>
              <a:rPr lang="en-US" altLang="en-US" i="1" baseline="-25000" dirty="0"/>
              <a:t>3  </a:t>
            </a:r>
            <a:br>
              <a:rPr lang="en-US" altLang="en-US" i="1" baseline="-25000" dirty="0"/>
            </a:br>
            <a:r>
              <a:rPr lang="en-US" altLang="en-US" dirty="0"/>
              <a:t>The Gantt Chart for the schedule is:</a:t>
            </a:r>
            <a:br>
              <a:rPr lang="en-US" altLang="en-US" dirty="0"/>
            </a:br>
            <a:br>
              <a:rPr lang="en-US" altLang="en-US" dirty="0"/>
            </a:br>
            <a:br>
              <a:rPr lang="en-US" altLang="en-US" dirty="0"/>
            </a:br>
            <a:endParaRPr lang="en-US" altLang="en-US" dirty="0"/>
          </a:p>
          <a:p>
            <a:pPr marL="0" indent="0">
              <a:buNone/>
              <a:tabLst>
                <a:tab pos="3032125" algn="ctr"/>
                <a:tab pos="4635500" algn="ctr"/>
              </a:tabLst>
            </a:pPr>
            <a:br>
              <a:rPr lang="en-US" altLang="en-US" dirty="0"/>
            </a:br>
            <a:br>
              <a:rPr lang="en-US" altLang="en-US" dirty="0"/>
            </a:br>
            <a:endParaRPr lang="en-US" altLang="en-US" dirty="0"/>
          </a:p>
          <a:p>
            <a:pPr>
              <a:tabLst>
                <a:tab pos="3032125" algn="ctr"/>
                <a:tab pos="4635500" algn="ctr"/>
              </a:tabLst>
            </a:pPr>
            <a:r>
              <a:rPr lang="en-US" altLang="en-US" dirty="0">
                <a:solidFill>
                  <a:srgbClr val="C00000"/>
                </a:solidFill>
              </a:rPr>
              <a:t>Waiting time </a:t>
            </a:r>
            <a:r>
              <a:rPr lang="en-US" altLang="en-US" dirty="0"/>
              <a:t>for </a:t>
            </a:r>
            <a:r>
              <a:rPr lang="en-US" altLang="en-US" i="1" dirty="0"/>
              <a:t>P</a:t>
            </a:r>
            <a:r>
              <a:rPr lang="en-US" altLang="en-US" i="1" baseline="-25000" dirty="0"/>
              <a:t>1</a:t>
            </a:r>
            <a:r>
              <a:rPr lang="en-US" altLang="en-US" dirty="0"/>
              <a:t>  = 0; </a:t>
            </a:r>
            <a:endParaRPr lang="en-US" altLang="en-US" dirty="0"/>
          </a:p>
          <a:p>
            <a:pPr marL="0" indent="0">
              <a:buNone/>
              <a:tabLst>
                <a:tab pos="3032125" algn="ctr"/>
                <a:tab pos="4635500" algn="ctr"/>
              </a:tabLst>
            </a:pPr>
            <a:r>
              <a:rPr lang="en-US" altLang="en-US" i="1" dirty="0"/>
              <a:t>                           P</a:t>
            </a:r>
            <a:r>
              <a:rPr lang="en-US" altLang="en-US" i="1" baseline="-25000" dirty="0"/>
              <a:t>2</a:t>
            </a:r>
            <a:r>
              <a:rPr lang="en-US" altLang="en-US" dirty="0"/>
              <a:t>  = 24; </a:t>
            </a:r>
            <a:r>
              <a:rPr lang="en-US" altLang="en-US" i="1" dirty="0"/>
              <a:t>P</a:t>
            </a:r>
            <a:r>
              <a:rPr lang="en-US" altLang="en-US" i="1" baseline="-25000" dirty="0"/>
              <a:t>3 </a:t>
            </a:r>
            <a:r>
              <a:rPr lang="en-US" altLang="en-US" dirty="0"/>
              <a:t>= 27</a:t>
            </a:r>
            <a:endParaRPr lang="en-US" altLang="en-US" dirty="0"/>
          </a:p>
          <a:p>
            <a:pPr>
              <a:tabLst>
                <a:tab pos="3032125" algn="ctr"/>
                <a:tab pos="4635500" algn="ctr"/>
              </a:tabLst>
            </a:pPr>
            <a:r>
              <a:rPr lang="en-US" altLang="en-US" dirty="0"/>
              <a:t>Average waiting time:  (0 + 24 + 27)/3 = 17</a:t>
            </a:r>
            <a:endParaRPr lang="en-US" altLang="en-US" dirty="0"/>
          </a:p>
        </p:txBody>
      </p:sp>
      <p:grpSp>
        <p:nvGrpSpPr>
          <p:cNvPr id="36882" name="Group 18"/>
          <p:cNvGrpSpPr/>
          <p:nvPr/>
        </p:nvGrpSpPr>
        <p:grpSpPr bwMode="auto">
          <a:xfrm>
            <a:off x="3636530" y="3910456"/>
            <a:ext cx="5556250" cy="1128713"/>
            <a:chOff x="856" y="2688"/>
            <a:chExt cx="3500" cy="711"/>
          </a:xfrm>
        </p:grpSpPr>
        <p:sp>
          <p:nvSpPr>
            <p:cNvPr id="36868" name="Rectangle 4"/>
            <p:cNvSpPr>
              <a:spLocks noChangeArrowheads="1"/>
            </p:cNvSpPr>
            <p:nvPr/>
          </p:nvSpPr>
          <p:spPr bwMode="auto">
            <a:xfrm>
              <a:off x="960" y="2688"/>
              <a:ext cx="3312" cy="38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869" name="Text Box 5"/>
            <p:cNvSpPr txBox="1">
              <a:spLocks noChangeArrowheads="1"/>
            </p:cNvSpPr>
            <p:nvPr/>
          </p:nvSpPr>
          <p:spPr bwMode="auto">
            <a:xfrm>
              <a:off x="1776" y="2735"/>
              <a:ext cx="248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/>
                <a:t>P</a:t>
              </a:r>
              <a:r>
                <a:rPr lang="en-US" altLang="en-US" baseline="-25000"/>
                <a:t>1</a:t>
              </a:r>
              <a:endParaRPr lang="en-US" altLang="en-US"/>
            </a:p>
          </p:txBody>
        </p:sp>
        <p:sp>
          <p:nvSpPr>
            <p:cNvPr id="36870" name="Text Box 6"/>
            <p:cNvSpPr txBox="1">
              <a:spLocks noChangeArrowheads="1"/>
            </p:cNvSpPr>
            <p:nvPr/>
          </p:nvSpPr>
          <p:spPr bwMode="auto">
            <a:xfrm>
              <a:off x="3264" y="2735"/>
              <a:ext cx="248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/>
                <a:t>P</a:t>
              </a:r>
              <a:r>
                <a:rPr lang="en-US" altLang="en-US" baseline="-25000"/>
                <a:t>2</a:t>
              </a:r>
              <a:endParaRPr lang="en-US" altLang="en-US"/>
            </a:p>
          </p:txBody>
        </p:sp>
        <p:sp>
          <p:nvSpPr>
            <p:cNvPr id="36871" name="Text Box 7"/>
            <p:cNvSpPr txBox="1">
              <a:spLocks noChangeArrowheads="1"/>
            </p:cNvSpPr>
            <p:nvPr/>
          </p:nvSpPr>
          <p:spPr bwMode="auto">
            <a:xfrm>
              <a:off x="3840" y="2735"/>
              <a:ext cx="248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/>
                <a:t>P</a:t>
              </a:r>
              <a:r>
                <a:rPr lang="en-US" altLang="en-US" baseline="-25000"/>
                <a:t>3</a:t>
              </a:r>
              <a:endParaRPr lang="en-US" altLang="en-US"/>
            </a:p>
          </p:txBody>
        </p:sp>
        <p:sp>
          <p:nvSpPr>
            <p:cNvPr id="36872" name="Line 8"/>
            <p:cNvSpPr>
              <a:spLocks noChangeShapeType="1"/>
            </p:cNvSpPr>
            <p:nvPr/>
          </p:nvSpPr>
          <p:spPr bwMode="auto">
            <a:xfrm>
              <a:off x="960" y="3072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873" name="Line 9"/>
            <p:cNvSpPr>
              <a:spLocks noChangeShapeType="1"/>
            </p:cNvSpPr>
            <p:nvPr/>
          </p:nvSpPr>
          <p:spPr bwMode="auto">
            <a:xfrm>
              <a:off x="4272" y="3072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874" name="Line 10"/>
            <p:cNvSpPr>
              <a:spLocks noChangeShapeType="1"/>
            </p:cNvSpPr>
            <p:nvPr/>
          </p:nvSpPr>
          <p:spPr bwMode="auto">
            <a:xfrm>
              <a:off x="3072" y="2688"/>
              <a:ext cx="0" cy="3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875" name="Line 11"/>
            <p:cNvSpPr>
              <a:spLocks noChangeShapeType="1"/>
            </p:cNvSpPr>
            <p:nvPr/>
          </p:nvSpPr>
          <p:spPr bwMode="auto">
            <a:xfrm>
              <a:off x="3648" y="2688"/>
              <a:ext cx="0" cy="3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876" name="Line 12"/>
            <p:cNvSpPr>
              <a:spLocks noChangeShapeType="1"/>
            </p:cNvSpPr>
            <p:nvPr/>
          </p:nvSpPr>
          <p:spPr bwMode="auto">
            <a:xfrm>
              <a:off x="3072" y="3072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877" name="Line 13"/>
            <p:cNvSpPr>
              <a:spLocks noChangeShapeType="1"/>
            </p:cNvSpPr>
            <p:nvPr/>
          </p:nvSpPr>
          <p:spPr bwMode="auto">
            <a:xfrm>
              <a:off x="3648" y="3072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878" name="Text Box 14"/>
            <p:cNvSpPr txBox="1">
              <a:spLocks noChangeArrowheads="1"/>
            </p:cNvSpPr>
            <p:nvPr/>
          </p:nvSpPr>
          <p:spPr bwMode="auto">
            <a:xfrm>
              <a:off x="2928" y="3168"/>
              <a:ext cx="27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/>
                <a:t>24</a:t>
              </a:r>
              <a:endParaRPr lang="en-US" altLang="en-US"/>
            </a:p>
          </p:txBody>
        </p:sp>
        <p:sp>
          <p:nvSpPr>
            <p:cNvPr id="36879" name="Text Box 15"/>
            <p:cNvSpPr txBox="1">
              <a:spLocks noChangeArrowheads="1"/>
            </p:cNvSpPr>
            <p:nvPr/>
          </p:nvSpPr>
          <p:spPr bwMode="auto">
            <a:xfrm>
              <a:off x="3504" y="3168"/>
              <a:ext cx="27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/>
                <a:t>27</a:t>
              </a:r>
              <a:endParaRPr lang="en-US" altLang="en-US"/>
            </a:p>
          </p:txBody>
        </p:sp>
        <p:sp>
          <p:nvSpPr>
            <p:cNvPr id="36880" name="Text Box 16"/>
            <p:cNvSpPr txBox="1">
              <a:spLocks noChangeArrowheads="1"/>
            </p:cNvSpPr>
            <p:nvPr/>
          </p:nvSpPr>
          <p:spPr bwMode="auto">
            <a:xfrm>
              <a:off x="4080" y="3168"/>
              <a:ext cx="27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/>
                <a:t>30</a:t>
              </a:r>
              <a:endParaRPr lang="en-US" altLang="en-US"/>
            </a:p>
          </p:txBody>
        </p:sp>
        <p:sp>
          <p:nvSpPr>
            <p:cNvPr id="36881" name="Text Box 17"/>
            <p:cNvSpPr txBox="1">
              <a:spLocks noChangeArrowheads="1"/>
            </p:cNvSpPr>
            <p:nvPr/>
          </p:nvSpPr>
          <p:spPr bwMode="auto">
            <a:xfrm>
              <a:off x="856" y="3168"/>
              <a:ext cx="19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/>
                <a:t>0</a:t>
              </a:r>
              <a:endParaRPr lang="en-US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68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68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68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68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68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68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68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368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368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368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67" grpId="0" uiExpand="1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FCFS Scheduling (Cont.)</a:t>
            </a:r>
            <a:endParaRPr lang="en-US" altLang="en-US"/>
          </a:p>
        </p:txBody>
      </p:sp>
      <p:sp>
        <p:nvSpPr>
          <p:cNvPr id="378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59884" y="1767443"/>
            <a:ext cx="8596668" cy="4697411"/>
          </a:xfrm>
        </p:spPr>
        <p:txBody>
          <a:bodyPr>
            <a:normAutofit/>
          </a:bodyPr>
          <a:lstStyle/>
          <a:p>
            <a:pPr>
              <a:buNone/>
              <a:tabLst>
                <a:tab pos="3651250" algn="ctr"/>
              </a:tabLst>
            </a:pPr>
            <a:r>
              <a:rPr lang="en-US" altLang="en-US" dirty="0"/>
              <a:t>Suppose that the processes arrive in the order</a:t>
            </a:r>
            <a:endParaRPr lang="en-US" altLang="en-US" dirty="0"/>
          </a:p>
          <a:p>
            <a:pPr>
              <a:buNone/>
              <a:tabLst>
                <a:tab pos="3651250" algn="ctr"/>
              </a:tabLst>
            </a:pPr>
            <a:r>
              <a:rPr lang="en-US" altLang="en-US" dirty="0"/>
              <a:t>		 </a:t>
            </a:r>
            <a:r>
              <a:rPr lang="en-US" altLang="en-US" i="1" dirty="0"/>
              <a:t>P</a:t>
            </a:r>
            <a:r>
              <a:rPr lang="en-US" altLang="en-US" i="1" baseline="-25000" dirty="0"/>
              <a:t>2</a:t>
            </a:r>
            <a:r>
              <a:rPr lang="en-US" altLang="en-US" dirty="0"/>
              <a:t> , </a:t>
            </a:r>
            <a:r>
              <a:rPr lang="en-US" altLang="en-US" i="1" dirty="0"/>
              <a:t>P</a:t>
            </a:r>
            <a:r>
              <a:rPr lang="en-US" altLang="en-US" i="1" baseline="-25000" dirty="0"/>
              <a:t>3</a:t>
            </a:r>
            <a:r>
              <a:rPr lang="en-US" altLang="en-US" dirty="0"/>
              <a:t> , </a:t>
            </a:r>
            <a:r>
              <a:rPr lang="en-US" altLang="en-US" i="1" dirty="0"/>
              <a:t>P</a:t>
            </a:r>
            <a:r>
              <a:rPr lang="en-US" altLang="en-US" i="1" baseline="-25000" dirty="0"/>
              <a:t>1</a:t>
            </a:r>
            <a:r>
              <a:rPr lang="en-US" altLang="en-US" dirty="0"/>
              <a:t> .</a:t>
            </a:r>
            <a:endParaRPr lang="en-US" altLang="en-US" dirty="0"/>
          </a:p>
          <a:p>
            <a:pPr>
              <a:tabLst>
                <a:tab pos="3651250" algn="ctr"/>
              </a:tabLst>
            </a:pPr>
            <a:r>
              <a:rPr lang="en-US" altLang="en-US" dirty="0"/>
              <a:t>The Gantt chart for the schedule is:</a:t>
            </a:r>
            <a:br>
              <a:rPr lang="en-US" altLang="en-US" dirty="0"/>
            </a:br>
            <a:endParaRPr lang="en-US" altLang="en-US" dirty="0"/>
          </a:p>
          <a:p>
            <a:pPr>
              <a:tabLst>
                <a:tab pos="3651250" algn="ctr"/>
              </a:tabLst>
            </a:pPr>
            <a:endParaRPr lang="en-US" altLang="en-US" dirty="0"/>
          </a:p>
          <a:p>
            <a:pPr>
              <a:tabLst>
                <a:tab pos="3651250" algn="ctr"/>
              </a:tabLst>
            </a:pPr>
            <a:endParaRPr lang="en-US" altLang="en-US" dirty="0"/>
          </a:p>
          <a:p>
            <a:pPr>
              <a:tabLst>
                <a:tab pos="3651250" algn="ctr"/>
              </a:tabLst>
            </a:pPr>
            <a:endParaRPr lang="en-US" altLang="en-US" dirty="0"/>
          </a:p>
          <a:p>
            <a:pPr>
              <a:tabLst>
                <a:tab pos="3651250" algn="ctr"/>
              </a:tabLst>
            </a:pPr>
            <a:r>
              <a:rPr lang="en-US" altLang="en-US" dirty="0"/>
              <a:t>Waiting time for  </a:t>
            </a:r>
            <a:r>
              <a:rPr lang="en-US" altLang="en-US" i="1" dirty="0"/>
              <a:t>P</a:t>
            </a:r>
            <a:r>
              <a:rPr lang="en-US" altLang="en-US" i="1" baseline="-25000" dirty="0"/>
              <a:t>1 </a:t>
            </a:r>
            <a:r>
              <a:rPr lang="en-US" altLang="en-US" i="1" dirty="0"/>
              <a:t>=</a:t>
            </a:r>
            <a:r>
              <a:rPr lang="en-US" altLang="en-US" dirty="0"/>
              <a:t> 6</a:t>
            </a:r>
            <a:r>
              <a:rPr lang="en-US" altLang="en-US" i="1" dirty="0"/>
              <a:t>;</a:t>
            </a:r>
            <a:r>
              <a:rPr lang="en-US" altLang="en-US" i="1" baseline="-25000" dirty="0"/>
              <a:t> </a:t>
            </a:r>
            <a:endParaRPr lang="en-US" altLang="en-US" i="1" baseline="-25000" dirty="0"/>
          </a:p>
          <a:p>
            <a:pPr>
              <a:tabLst>
                <a:tab pos="3651250" algn="ctr"/>
              </a:tabLst>
            </a:pPr>
            <a:r>
              <a:rPr lang="en-US" altLang="en-US" i="1" dirty="0"/>
              <a:t>                           P</a:t>
            </a:r>
            <a:r>
              <a:rPr lang="en-US" altLang="en-US" i="1" baseline="-25000" dirty="0"/>
              <a:t>2</a:t>
            </a:r>
            <a:r>
              <a:rPr lang="en-US" altLang="en-US" dirty="0"/>
              <a:t> = 0</a:t>
            </a:r>
            <a:r>
              <a:rPr lang="en-US" altLang="en-US" i="1" baseline="-25000" dirty="0"/>
              <a:t>; </a:t>
            </a:r>
            <a:r>
              <a:rPr lang="en-US" altLang="en-US" i="1" dirty="0"/>
              <a:t>P</a:t>
            </a:r>
            <a:r>
              <a:rPr lang="en-US" altLang="en-US" i="1" baseline="-25000" dirty="0"/>
              <a:t>3 </a:t>
            </a:r>
            <a:r>
              <a:rPr lang="en-US" altLang="en-US" i="1" dirty="0"/>
              <a:t>= </a:t>
            </a:r>
            <a:r>
              <a:rPr lang="en-US" altLang="en-US" dirty="0"/>
              <a:t>3</a:t>
            </a:r>
            <a:endParaRPr lang="en-US" altLang="en-US" i="1" dirty="0"/>
          </a:p>
          <a:p>
            <a:pPr>
              <a:tabLst>
                <a:tab pos="3651250" algn="ctr"/>
              </a:tabLst>
            </a:pPr>
            <a:r>
              <a:rPr lang="en-US" altLang="en-US" dirty="0"/>
              <a:t>Average waiting time:   </a:t>
            </a:r>
            <a:r>
              <a:rPr lang="en-US" altLang="en-US" b="1" dirty="0"/>
              <a:t>(6 + 0 + 3)/3 = 3</a:t>
            </a:r>
            <a:endParaRPr lang="en-US" altLang="en-US" b="1" dirty="0"/>
          </a:p>
          <a:p>
            <a:pPr>
              <a:tabLst>
                <a:tab pos="3651250" algn="ctr"/>
              </a:tabLst>
            </a:pPr>
            <a:r>
              <a:rPr lang="en-US" altLang="en-US" dirty="0"/>
              <a:t>Much better than previous case.   With </a:t>
            </a:r>
            <a:r>
              <a:rPr lang="en-US" altLang="en-US"/>
              <a:t>shortest process first</a:t>
            </a:r>
            <a:endParaRPr lang="en-US" altLang="en-US" dirty="0"/>
          </a:p>
        </p:txBody>
      </p:sp>
      <p:grpSp>
        <p:nvGrpSpPr>
          <p:cNvPr id="37908" name="Group 20"/>
          <p:cNvGrpSpPr/>
          <p:nvPr/>
        </p:nvGrpSpPr>
        <p:grpSpPr bwMode="auto">
          <a:xfrm>
            <a:off x="4120491" y="3277949"/>
            <a:ext cx="5575300" cy="1128712"/>
            <a:chOff x="852" y="1650"/>
            <a:chExt cx="3512" cy="711"/>
          </a:xfrm>
        </p:grpSpPr>
        <p:sp>
          <p:nvSpPr>
            <p:cNvPr id="37894" name="Rectangle 6"/>
            <p:cNvSpPr>
              <a:spLocks noChangeArrowheads="1"/>
            </p:cNvSpPr>
            <p:nvPr/>
          </p:nvSpPr>
          <p:spPr bwMode="auto">
            <a:xfrm flipH="1">
              <a:off x="948" y="1650"/>
              <a:ext cx="3312" cy="38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895" name="Text Box 7"/>
            <p:cNvSpPr txBox="1">
              <a:spLocks noChangeArrowheads="1"/>
            </p:cNvSpPr>
            <p:nvPr/>
          </p:nvSpPr>
          <p:spPr bwMode="auto">
            <a:xfrm flipH="1">
              <a:off x="3179" y="1697"/>
              <a:ext cx="248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/>
                <a:t>P</a:t>
              </a:r>
              <a:r>
                <a:rPr lang="en-US" altLang="en-US" baseline="-25000"/>
                <a:t>1</a:t>
              </a:r>
              <a:endParaRPr lang="en-US" altLang="en-US"/>
            </a:p>
          </p:txBody>
        </p:sp>
        <p:sp>
          <p:nvSpPr>
            <p:cNvPr id="37896" name="Text Box 8"/>
            <p:cNvSpPr txBox="1">
              <a:spLocks noChangeArrowheads="1"/>
            </p:cNvSpPr>
            <p:nvPr/>
          </p:nvSpPr>
          <p:spPr bwMode="auto">
            <a:xfrm flipH="1">
              <a:off x="1691" y="1697"/>
              <a:ext cx="248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/>
                <a:t>P</a:t>
              </a:r>
              <a:r>
                <a:rPr lang="en-US" altLang="en-US" baseline="-25000"/>
                <a:t>3</a:t>
              </a:r>
              <a:endParaRPr lang="en-US" altLang="en-US"/>
            </a:p>
          </p:txBody>
        </p:sp>
        <p:sp>
          <p:nvSpPr>
            <p:cNvPr id="37897" name="Text Box 9"/>
            <p:cNvSpPr txBox="1">
              <a:spLocks noChangeArrowheads="1"/>
            </p:cNvSpPr>
            <p:nvPr/>
          </p:nvSpPr>
          <p:spPr bwMode="auto">
            <a:xfrm flipH="1">
              <a:off x="1115" y="1697"/>
              <a:ext cx="248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/>
                <a:t>P</a:t>
              </a:r>
              <a:r>
                <a:rPr lang="en-US" altLang="en-US" baseline="-25000"/>
                <a:t>2</a:t>
              </a:r>
              <a:endParaRPr lang="en-US" altLang="en-US"/>
            </a:p>
          </p:txBody>
        </p:sp>
        <p:sp>
          <p:nvSpPr>
            <p:cNvPr id="37898" name="Line 10"/>
            <p:cNvSpPr>
              <a:spLocks noChangeShapeType="1"/>
            </p:cNvSpPr>
            <p:nvPr/>
          </p:nvSpPr>
          <p:spPr bwMode="auto">
            <a:xfrm flipH="1">
              <a:off x="4260" y="2034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899" name="Line 11"/>
            <p:cNvSpPr>
              <a:spLocks noChangeShapeType="1"/>
            </p:cNvSpPr>
            <p:nvPr/>
          </p:nvSpPr>
          <p:spPr bwMode="auto">
            <a:xfrm flipH="1">
              <a:off x="948" y="2034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900" name="Line 12"/>
            <p:cNvSpPr>
              <a:spLocks noChangeShapeType="1"/>
            </p:cNvSpPr>
            <p:nvPr/>
          </p:nvSpPr>
          <p:spPr bwMode="auto">
            <a:xfrm flipH="1">
              <a:off x="2148" y="1650"/>
              <a:ext cx="0" cy="3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901" name="Line 13"/>
            <p:cNvSpPr>
              <a:spLocks noChangeShapeType="1"/>
            </p:cNvSpPr>
            <p:nvPr/>
          </p:nvSpPr>
          <p:spPr bwMode="auto">
            <a:xfrm flipH="1">
              <a:off x="1572" y="1650"/>
              <a:ext cx="0" cy="3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902" name="Line 14"/>
            <p:cNvSpPr>
              <a:spLocks noChangeShapeType="1"/>
            </p:cNvSpPr>
            <p:nvPr/>
          </p:nvSpPr>
          <p:spPr bwMode="auto">
            <a:xfrm flipH="1">
              <a:off x="2148" y="2034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903" name="Line 15"/>
            <p:cNvSpPr>
              <a:spLocks noChangeShapeType="1"/>
            </p:cNvSpPr>
            <p:nvPr/>
          </p:nvSpPr>
          <p:spPr bwMode="auto">
            <a:xfrm flipH="1">
              <a:off x="1572" y="2034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904" name="Text Box 16"/>
            <p:cNvSpPr txBox="1">
              <a:spLocks noChangeArrowheads="1"/>
            </p:cNvSpPr>
            <p:nvPr/>
          </p:nvSpPr>
          <p:spPr bwMode="auto">
            <a:xfrm flipH="1">
              <a:off x="2056" y="2130"/>
              <a:ext cx="19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/>
                <a:t>6</a:t>
              </a:r>
              <a:endParaRPr lang="en-US" altLang="en-US"/>
            </a:p>
          </p:txBody>
        </p:sp>
        <p:sp>
          <p:nvSpPr>
            <p:cNvPr id="37905" name="Text Box 17"/>
            <p:cNvSpPr txBox="1">
              <a:spLocks noChangeArrowheads="1"/>
            </p:cNvSpPr>
            <p:nvPr/>
          </p:nvSpPr>
          <p:spPr bwMode="auto">
            <a:xfrm flipH="1">
              <a:off x="1480" y="2130"/>
              <a:ext cx="19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/>
                <a:t>3</a:t>
              </a:r>
              <a:endParaRPr lang="en-US" altLang="en-US"/>
            </a:p>
          </p:txBody>
        </p:sp>
        <p:sp>
          <p:nvSpPr>
            <p:cNvPr id="37906" name="Text Box 18"/>
            <p:cNvSpPr txBox="1">
              <a:spLocks noChangeArrowheads="1"/>
            </p:cNvSpPr>
            <p:nvPr/>
          </p:nvSpPr>
          <p:spPr bwMode="auto">
            <a:xfrm flipH="1">
              <a:off x="4088" y="2130"/>
              <a:ext cx="27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/>
                <a:t>30</a:t>
              </a:r>
              <a:endParaRPr lang="en-US" altLang="en-US"/>
            </a:p>
          </p:txBody>
        </p:sp>
        <p:sp>
          <p:nvSpPr>
            <p:cNvPr id="37907" name="Text Box 19"/>
            <p:cNvSpPr txBox="1">
              <a:spLocks noChangeArrowheads="1"/>
            </p:cNvSpPr>
            <p:nvPr/>
          </p:nvSpPr>
          <p:spPr bwMode="auto">
            <a:xfrm flipH="1">
              <a:off x="852" y="2130"/>
              <a:ext cx="19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/>
                <a:t>0</a:t>
              </a:r>
              <a:endParaRPr lang="en-US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FCFS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1"/>
          <a:srcRect b="58839"/>
          <a:stretch>
            <a:fillRect/>
          </a:stretch>
        </p:blipFill>
        <p:spPr>
          <a:xfrm>
            <a:off x="1685438" y="1570182"/>
            <a:ext cx="7333872" cy="1858818"/>
          </a:xfrm>
        </p:spPr>
      </p:pic>
      <p:pic>
        <p:nvPicPr>
          <p:cNvPr id="6" name="Content Placeholder 4"/>
          <p:cNvPicPr>
            <a:picLocks noChangeAspect="1"/>
          </p:cNvPicPr>
          <p:nvPr/>
        </p:nvPicPr>
        <p:blipFill rotWithShape="1">
          <a:blip r:embed="rId1"/>
          <a:srcRect t="43768" b="28992"/>
          <a:stretch>
            <a:fillRect/>
          </a:stretch>
        </p:blipFill>
        <p:spPr>
          <a:xfrm>
            <a:off x="1782420" y="3525982"/>
            <a:ext cx="7333872" cy="1230155"/>
          </a:xfrm>
          <a:prstGeom prst="rect">
            <a:avLst/>
          </a:prstGeom>
        </p:spPr>
      </p:pic>
      <p:pic>
        <p:nvPicPr>
          <p:cNvPr id="7" name="Content Placeholder 4"/>
          <p:cNvPicPr>
            <a:picLocks noChangeAspect="1"/>
          </p:cNvPicPr>
          <p:nvPr/>
        </p:nvPicPr>
        <p:blipFill rotWithShape="1">
          <a:blip r:embed="rId1"/>
          <a:srcRect t="72759" b="1"/>
          <a:stretch>
            <a:fillRect/>
          </a:stretch>
        </p:blipFill>
        <p:spPr>
          <a:xfrm>
            <a:off x="1685438" y="5018244"/>
            <a:ext cx="7333872" cy="1230155"/>
          </a:xfrm>
          <a:prstGeom prst="rect">
            <a:avLst/>
          </a:prstGeom>
        </p:spPr>
      </p:pic>
      <p:pic>
        <p:nvPicPr>
          <p:cNvPr id="8" name="Content Placeholder 4"/>
          <p:cNvPicPr>
            <a:picLocks noChangeAspect="1"/>
          </p:cNvPicPr>
          <p:nvPr/>
        </p:nvPicPr>
        <p:blipFill rotWithShape="1">
          <a:blip r:embed="rId1"/>
          <a:srcRect t="72759" r="71976" b="1"/>
          <a:stretch>
            <a:fillRect/>
          </a:stretch>
        </p:blipFill>
        <p:spPr>
          <a:xfrm>
            <a:off x="1685438" y="5018243"/>
            <a:ext cx="2055289" cy="123015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497782" y="4483787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24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378715" y="4483787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27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741094" y="4488946"/>
            <a:ext cx="601503" cy="3820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31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782420" y="3506441"/>
            <a:ext cx="164256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GANTT CHART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511177"/>
            <a:ext cx="8596668" cy="1320800"/>
          </a:xfrm>
        </p:spPr>
        <p:txBody>
          <a:bodyPr/>
          <a:lstStyle/>
          <a:p>
            <a:r>
              <a:rPr lang="en-US" dirty="0"/>
              <a:t>FCFS</a:t>
            </a:r>
            <a:endParaRPr lang="en-US" dirty="0"/>
          </a:p>
        </p:txBody>
      </p:sp>
      <p:graphicFrame>
        <p:nvGraphicFramePr>
          <p:cNvPr id="4" name="Table 4"/>
          <p:cNvGraphicFramePr>
            <a:graphicFrameLocks noGrp="1"/>
          </p:cNvGraphicFramePr>
          <p:nvPr>
            <p:ph idx="1"/>
          </p:nvPr>
        </p:nvGraphicFramePr>
        <p:xfrm>
          <a:off x="802027" y="1604608"/>
          <a:ext cx="3935700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1900"/>
                <a:gridCol w="1311900"/>
                <a:gridCol w="13119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Process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Arrival Time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Burst Time(BT)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677334" y="4433455"/>
            <a:ext cx="11306848" cy="81741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788172" y="4502727"/>
            <a:ext cx="569574" cy="6788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P2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55890" y="5321127"/>
            <a:ext cx="11582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0        1         2       3        4         5         6        7          8          9       10      11       12      13     14     15       16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020192" y="4502726"/>
            <a:ext cx="1374172" cy="6788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P1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3412573" y="4502726"/>
            <a:ext cx="2059972" cy="6788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P3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5490753" y="4502726"/>
            <a:ext cx="3611683" cy="6788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P4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9139810" y="4502726"/>
            <a:ext cx="2747390" cy="6788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P5</a:t>
            </a:r>
            <a:endParaRPr lang="en-US" dirty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95120" y="4514645"/>
            <a:ext cx="625072" cy="655033"/>
          </a:xfrm>
          <a:prstGeom prst="rect">
            <a:avLst/>
          </a:prstGeom>
        </p:spPr>
      </p:pic>
      <p:graphicFrame>
        <p:nvGraphicFramePr>
          <p:cNvPr id="30" name="Table 30"/>
          <p:cNvGraphicFramePr>
            <a:graphicFrameLocks noGrp="1"/>
          </p:cNvGraphicFramePr>
          <p:nvPr/>
        </p:nvGraphicFramePr>
        <p:xfrm>
          <a:off x="4819674" y="1509424"/>
          <a:ext cx="1415896" cy="2589467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415896"/>
              </a:tblGrid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500" dirty="0"/>
                        <a:t>Completion time  </a:t>
                      </a:r>
                      <a:endParaRPr lang="en-US" sz="15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16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31" name="Table 30"/>
          <p:cNvGraphicFramePr>
            <a:graphicFrameLocks noGrp="1"/>
          </p:cNvGraphicFramePr>
          <p:nvPr/>
        </p:nvGraphicFramePr>
        <p:xfrm>
          <a:off x="6235570" y="1509423"/>
          <a:ext cx="1415896" cy="2589467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415896"/>
              </a:tblGrid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500" dirty="0"/>
                        <a:t>Turn Around time  (CT-AT)</a:t>
                      </a:r>
                      <a:endParaRPr lang="en-US" sz="15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12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32" name="Table 31"/>
          <p:cNvGraphicFramePr>
            <a:graphicFrameLocks noGrp="1"/>
          </p:cNvGraphicFramePr>
          <p:nvPr/>
        </p:nvGraphicFramePr>
        <p:xfrm>
          <a:off x="7651466" y="1509422"/>
          <a:ext cx="1622536" cy="2589467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622536"/>
              </a:tblGrid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500" dirty="0"/>
                        <a:t>Waiting </a:t>
                      </a:r>
                      <a:endParaRPr lang="en-US" sz="1500" dirty="0"/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500" dirty="0"/>
                        <a:t>Time (TAT-BT)</a:t>
                      </a:r>
                      <a:endParaRPr lang="en-US" sz="15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33" name="Table 32"/>
          <p:cNvGraphicFramePr>
            <a:graphicFrameLocks noGrp="1"/>
          </p:cNvGraphicFramePr>
          <p:nvPr/>
        </p:nvGraphicFramePr>
        <p:xfrm>
          <a:off x="9139810" y="1520951"/>
          <a:ext cx="1415896" cy="2589467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415896"/>
              </a:tblGrid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500" dirty="0"/>
                        <a:t>Response </a:t>
                      </a:r>
                      <a:endParaRPr lang="en-US" sz="1500" dirty="0"/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500" dirty="0"/>
                        <a:t>Time </a:t>
                      </a:r>
                      <a:endParaRPr lang="en-US" sz="15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4" name="Rectangle 33"/>
          <p:cNvSpPr/>
          <p:nvPr/>
        </p:nvSpPr>
        <p:spPr>
          <a:xfrm>
            <a:off x="4819674" y="2632364"/>
            <a:ext cx="5213749" cy="14665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4819673" y="2287028"/>
            <a:ext cx="5213749" cy="19791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10" grpId="0" animBg="1"/>
      <p:bldP spid="11" grpId="0" animBg="1"/>
      <p:bldP spid="12" grpId="0" animBg="1"/>
      <p:bldP spid="35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511177"/>
            <a:ext cx="8596668" cy="1320800"/>
          </a:xfrm>
        </p:spPr>
        <p:txBody>
          <a:bodyPr/>
          <a:lstStyle/>
          <a:p>
            <a:r>
              <a:rPr lang="en-US" dirty="0"/>
              <a:t>FCFS</a:t>
            </a:r>
            <a:endParaRPr lang="en-US" dirty="0"/>
          </a:p>
        </p:txBody>
      </p:sp>
      <p:graphicFrame>
        <p:nvGraphicFramePr>
          <p:cNvPr id="4" name="Table 4"/>
          <p:cNvGraphicFramePr>
            <a:graphicFrameLocks noGrp="1"/>
          </p:cNvGraphicFramePr>
          <p:nvPr>
            <p:ph idx="1"/>
          </p:nvPr>
        </p:nvGraphicFramePr>
        <p:xfrm>
          <a:off x="883974" y="1576900"/>
          <a:ext cx="3935700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1900"/>
                <a:gridCol w="1311900"/>
                <a:gridCol w="13119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Process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Arrival Time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Burst Time(BT)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677334" y="4433455"/>
            <a:ext cx="11306848" cy="81741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788172" y="4502727"/>
            <a:ext cx="569574" cy="6788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P2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55890" y="5321127"/>
            <a:ext cx="11582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0        1         2       3        4         5         6        7          8          9       10      11       12      13     14     15       16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020192" y="4502726"/>
            <a:ext cx="1374172" cy="6788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P1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3412573" y="4502726"/>
            <a:ext cx="2059972" cy="6788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P3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5490753" y="4502726"/>
            <a:ext cx="3611683" cy="6788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P4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9139810" y="4502726"/>
            <a:ext cx="2747390" cy="6788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P5</a:t>
            </a:r>
            <a:endParaRPr lang="en-US" dirty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95120" y="4514645"/>
            <a:ext cx="625072" cy="655033"/>
          </a:xfrm>
          <a:prstGeom prst="rect">
            <a:avLst/>
          </a:prstGeom>
        </p:spPr>
      </p:pic>
      <p:graphicFrame>
        <p:nvGraphicFramePr>
          <p:cNvPr id="30" name="Table 30"/>
          <p:cNvGraphicFramePr>
            <a:graphicFrameLocks noGrp="1"/>
          </p:cNvGraphicFramePr>
          <p:nvPr/>
        </p:nvGraphicFramePr>
        <p:xfrm>
          <a:off x="4819674" y="1509424"/>
          <a:ext cx="1415896" cy="2589467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415896"/>
              </a:tblGrid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500" dirty="0"/>
                        <a:t>Completion time  </a:t>
                      </a:r>
                      <a:endParaRPr lang="en-US" sz="15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16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31" name="Table 30"/>
          <p:cNvGraphicFramePr>
            <a:graphicFrameLocks noGrp="1"/>
          </p:cNvGraphicFramePr>
          <p:nvPr/>
        </p:nvGraphicFramePr>
        <p:xfrm>
          <a:off x="6235570" y="1509423"/>
          <a:ext cx="1415896" cy="260946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415896"/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500" dirty="0"/>
                        <a:t>Turn Around time  </a:t>
                      </a:r>
                      <a:r>
                        <a:rPr lang="en-US" sz="1600" dirty="0"/>
                        <a:t>(CT-AT)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12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32" name="Table 31"/>
          <p:cNvGraphicFramePr>
            <a:graphicFrameLocks noGrp="1"/>
          </p:cNvGraphicFramePr>
          <p:nvPr/>
        </p:nvGraphicFramePr>
        <p:xfrm>
          <a:off x="7651466" y="1509422"/>
          <a:ext cx="1622536" cy="2589467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622536"/>
              </a:tblGrid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500" dirty="0"/>
                        <a:t>Waiting </a:t>
                      </a:r>
                      <a:endParaRPr lang="en-US" sz="1500" dirty="0"/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500" dirty="0"/>
                        <a:t>Time (TAT-BT)</a:t>
                      </a:r>
                      <a:endParaRPr lang="en-US" sz="15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33" name="Table 32"/>
          <p:cNvGraphicFramePr>
            <a:graphicFrameLocks noGrp="1"/>
          </p:cNvGraphicFramePr>
          <p:nvPr/>
        </p:nvGraphicFramePr>
        <p:xfrm>
          <a:off x="9067362" y="1519423"/>
          <a:ext cx="1415896" cy="2589467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415896"/>
              </a:tblGrid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500" dirty="0"/>
                        <a:t>Response </a:t>
                      </a:r>
                      <a:endParaRPr lang="en-US" sz="1500" dirty="0"/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500" dirty="0"/>
                        <a:t>Time </a:t>
                      </a:r>
                      <a:endParaRPr lang="en-US" sz="15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5284923" y="6082146"/>
            <a:ext cx="331719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Response time = Waiting time </a:t>
            </a:r>
            <a:br>
              <a:rPr lang="en-US" dirty="0"/>
            </a:br>
            <a:r>
              <a:rPr lang="en-US" dirty="0"/>
              <a:t>(non preemptive)</a:t>
            </a:r>
            <a:endParaRPr lang="en-US" dirty="0"/>
          </a:p>
          <a:p>
            <a:r>
              <a:rPr lang="en-US" dirty="0"/>
              <a:t>          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10" grpId="0" animBg="1"/>
      <p:bldP spid="11" grpId="0" animBg="1"/>
      <p:bldP spid="12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Shortest-Job-First (SJF) Scheduling</a:t>
            </a:r>
            <a:endParaRPr lang="en-US" altLang="en-US" dirty="0"/>
          </a:p>
        </p:txBody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30524" y="1590244"/>
            <a:ext cx="9755139" cy="4697411"/>
          </a:xfrm>
        </p:spPr>
        <p:txBody>
          <a:bodyPr>
            <a:normAutofit/>
          </a:bodyPr>
          <a:lstStyle/>
          <a:p>
            <a:r>
              <a:rPr lang="en-US" altLang="en-US" sz="2000" dirty="0"/>
              <a:t>Associate with each process the length of its CPU burst.  </a:t>
            </a:r>
            <a:endParaRPr lang="en-US" altLang="en-US" sz="2000" dirty="0"/>
          </a:p>
          <a:p>
            <a:r>
              <a:rPr lang="en-US" altLang="en-US" sz="2000" dirty="0"/>
              <a:t>Use these lengths to schedule the process with the shortest time.</a:t>
            </a:r>
            <a:endParaRPr lang="en-US" altLang="en-US" sz="2000" dirty="0"/>
          </a:p>
          <a:p>
            <a:r>
              <a:rPr lang="en-US" altLang="en-US" sz="2000" dirty="0"/>
              <a:t>Two schemes: </a:t>
            </a:r>
            <a:endParaRPr lang="en-US" altLang="en-US" sz="2000" dirty="0"/>
          </a:p>
          <a:p>
            <a:pPr lvl="1"/>
            <a:r>
              <a:rPr lang="en-US" altLang="en-US" sz="1800" b="1" dirty="0">
                <a:solidFill>
                  <a:srgbClr val="C00000"/>
                </a:solidFill>
              </a:rPr>
              <a:t>Non-preemptive </a:t>
            </a:r>
            <a:r>
              <a:rPr lang="en-US" altLang="en-US" sz="1800" b="1" dirty="0"/>
              <a:t>–</a:t>
            </a:r>
            <a:r>
              <a:rPr lang="en-US" altLang="en-US" sz="1800" dirty="0"/>
              <a:t> once CPU given to the process it cannot be preempted until completes its CPU burst.</a:t>
            </a:r>
            <a:endParaRPr lang="en-US" altLang="en-US" sz="1800" dirty="0"/>
          </a:p>
          <a:p>
            <a:pPr lvl="1"/>
            <a:r>
              <a:rPr lang="en-US" altLang="en-US" sz="1800" b="1" dirty="0">
                <a:solidFill>
                  <a:srgbClr val="C00000"/>
                </a:solidFill>
              </a:rPr>
              <a:t>Preemptive </a:t>
            </a:r>
            <a:r>
              <a:rPr lang="en-US" altLang="en-US" sz="1800" dirty="0"/>
              <a:t>– if a new process arrives with CPU burst length less than remaining time of current executing process, preempt.  </a:t>
            </a:r>
            <a:br>
              <a:rPr lang="en-US" altLang="en-US" sz="1800" dirty="0"/>
            </a:br>
            <a:r>
              <a:rPr lang="en-US" altLang="en-US" sz="1800" dirty="0"/>
              <a:t>This scheme is know as the  </a:t>
            </a:r>
            <a:r>
              <a:rPr lang="en-US" altLang="en-US" sz="1800" dirty="0">
                <a:solidFill>
                  <a:srgbClr val="C00000"/>
                </a:solidFill>
              </a:rPr>
              <a:t>Shortest-Remaining-Time-First (SRTF).</a:t>
            </a:r>
            <a:endParaRPr lang="en-US" altLang="en-US" sz="1800" dirty="0">
              <a:solidFill>
                <a:srgbClr val="C00000"/>
              </a:solidFill>
            </a:endParaRPr>
          </a:p>
          <a:p>
            <a:r>
              <a:rPr lang="en-US" altLang="en-US" sz="2000" dirty="0"/>
              <a:t>SJF is optimal – gives minimum average waiting time for a given set of processes.</a:t>
            </a:r>
            <a:endParaRPr lang="en-US" alt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89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89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89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389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389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389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915" grpId="0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02571" y="1810966"/>
            <a:ext cx="8596668" cy="3880773"/>
          </a:xfrm>
        </p:spPr>
        <p:txBody>
          <a:bodyPr>
            <a:normAutofit/>
          </a:bodyPr>
          <a:lstStyle/>
          <a:p>
            <a:pPr>
              <a:buNone/>
              <a:tabLst>
                <a:tab pos="1603375" algn="ctr"/>
                <a:tab pos="3254375" algn="ctr"/>
                <a:tab pos="5143500" algn="ctr"/>
              </a:tabLst>
            </a:pPr>
            <a:r>
              <a:rPr lang="en-US" altLang="en-US" dirty="0"/>
              <a:t>		</a:t>
            </a:r>
            <a:r>
              <a:rPr lang="en-US" altLang="en-US" u="sng" dirty="0"/>
              <a:t>Process	Arrival Time</a:t>
            </a:r>
            <a:r>
              <a:rPr lang="en-US" altLang="en-US" dirty="0"/>
              <a:t>	</a:t>
            </a:r>
            <a:r>
              <a:rPr lang="en-US" altLang="en-US" u="sng" dirty="0"/>
              <a:t>Burst Time</a:t>
            </a:r>
            <a:endParaRPr lang="en-US" altLang="en-US" dirty="0"/>
          </a:p>
          <a:p>
            <a:pPr>
              <a:buNone/>
              <a:tabLst>
                <a:tab pos="1603375" algn="ctr"/>
                <a:tab pos="3254375" algn="ctr"/>
                <a:tab pos="5143500" algn="ctr"/>
              </a:tabLst>
            </a:pPr>
            <a:r>
              <a:rPr lang="en-US" altLang="en-US" dirty="0"/>
              <a:t>		</a:t>
            </a:r>
            <a:r>
              <a:rPr lang="en-US" altLang="en-US" i="1" dirty="0"/>
              <a:t>P</a:t>
            </a:r>
            <a:r>
              <a:rPr lang="en-US" altLang="en-US" i="1" baseline="-25000" dirty="0"/>
              <a:t>1</a:t>
            </a:r>
            <a:r>
              <a:rPr lang="en-US" altLang="en-US" dirty="0"/>
              <a:t>	0.0	7</a:t>
            </a:r>
            <a:endParaRPr lang="en-US" altLang="en-US" dirty="0"/>
          </a:p>
          <a:p>
            <a:pPr>
              <a:buNone/>
              <a:tabLst>
                <a:tab pos="1603375" algn="ctr"/>
                <a:tab pos="3254375" algn="ctr"/>
                <a:tab pos="5143500" algn="ctr"/>
              </a:tabLst>
            </a:pPr>
            <a:r>
              <a:rPr lang="en-US" altLang="en-US" dirty="0"/>
              <a:t>		 </a:t>
            </a:r>
            <a:r>
              <a:rPr lang="en-US" altLang="en-US" i="1" dirty="0"/>
              <a:t>P</a:t>
            </a:r>
            <a:r>
              <a:rPr lang="en-US" altLang="en-US" i="1" baseline="-25000" dirty="0"/>
              <a:t>2	</a:t>
            </a:r>
            <a:r>
              <a:rPr lang="en-US" altLang="en-US" dirty="0"/>
              <a:t>2.0	4</a:t>
            </a:r>
            <a:endParaRPr lang="en-US" altLang="en-US" dirty="0"/>
          </a:p>
          <a:p>
            <a:pPr>
              <a:buNone/>
              <a:tabLst>
                <a:tab pos="1603375" algn="ctr"/>
                <a:tab pos="3254375" algn="ctr"/>
                <a:tab pos="5143500" algn="ctr"/>
              </a:tabLst>
            </a:pPr>
            <a:r>
              <a:rPr lang="en-US" altLang="en-US" dirty="0"/>
              <a:t>		 </a:t>
            </a:r>
            <a:r>
              <a:rPr lang="en-US" altLang="en-US" i="1" dirty="0"/>
              <a:t>P</a:t>
            </a:r>
            <a:r>
              <a:rPr lang="en-US" altLang="en-US" i="1" baseline="-25000" dirty="0"/>
              <a:t>3</a:t>
            </a:r>
            <a:r>
              <a:rPr lang="en-US" altLang="en-US" dirty="0"/>
              <a:t>	4.0	1</a:t>
            </a:r>
            <a:endParaRPr lang="en-US" altLang="en-US" dirty="0"/>
          </a:p>
          <a:p>
            <a:pPr>
              <a:buNone/>
              <a:tabLst>
                <a:tab pos="1603375" algn="ctr"/>
                <a:tab pos="3254375" algn="ctr"/>
                <a:tab pos="5143500" algn="ctr"/>
              </a:tabLst>
            </a:pPr>
            <a:r>
              <a:rPr lang="en-US" altLang="en-US" dirty="0"/>
              <a:t>		 </a:t>
            </a:r>
            <a:r>
              <a:rPr lang="en-US" altLang="en-US" i="1" dirty="0"/>
              <a:t>P</a:t>
            </a:r>
            <a:r>
              <a:rPr lang="en-US" altLang="en-US" i="1" baseline="-25000" dirty="0"/>
              <a:t>4</a:t>
            </a:r>
            <a:r>
              <a:rPr lang="en-US" altLang="en-US" dirty="0"/>
              <a:t>	5.0	4</a:t>
            </a:r>
            <a:endParaRPr lang="en-US" altLang="en-US" dirty="0"/>
          </a:p>
          <a:p>
            <a:pPr>
              <a:tabLst>
                <a:tab pos="1603375" algn="ctr"/>
                <a:tab pos="3254375" algn="ctr"/>
                <a:tab pos="5143500" algn="ctr"/>
              </a:tabLst>
            </a:pPr>
            <a:r>
              <a:rPr lang="en-US" altLang="en-US" dirty="0"/>
              <a:t>SJF (non-preemptive)</a:t>
            </a:r>
            <a:endParaRPr lang="en-US" altLang="en-US" dirty="0"/>
          </a:p>
          <a:p>
            <a:pPr>
              <a:tabLst>
                <a:tab pos="1603375" algn="ctr"/>
                <a:tab pos="3254375" algn="ctr"/>
                <a:tab pos="5143500" algn="ctr"/>
              </a:tabLst>
            </a:pPr>
            <a:endParaRPr lang="en-US" altLang="en-US" dirty="0"/>
          </a:p>
          <a:p>
            <a:pPr>
              <a:tabLst>
                <a:tab pos="1603375" algn="ctr"/>
                <a:tab pos="3254375" algn="ctr"/>
                <a:tab pos="5143500" algn="ctr"/>
              </a:tabLst>
            </a:pPr>
            <a:endParaRPr lang="en-US" altLang="en-US" dirty="0"/>
          </a:p>
          <a:p>
            <a:pPr>
              <a:tabLst>
                <a:tab pos="1603375" algn="ctr"/>
                <a:tab pos="3254375" algn="ctr"/>
                <a:tab pos="5143500" algn="ctr"/>
              </a:tabLst>
            </a:pPr>
            <a:endParaRPr lang="en-US" altLang="en-US" dirty="0"/>
          </a:p>
          <a:p>
            <a:pPr>
              <a:tabLst>
                <a:tab pos="1603375" algn="ctr"/>
                <a:tab pos="3254375" algn="ctr"/>
                <a:tab pos="5143500" algn="ctr"/>
              </a:tabLst>
            </a:pPr>
            <a:endParaRPr lang="en-US" altLang="en-US" dirty="0"/>
          </a:p>
        </p:txBody>
      </p:sp>
      <p:sp>
        <p:nvSpPr>
          <p:cNvPr id="40964" name="Rectangle 4"/>
          <p:cNvSpPr>
            <a:spLocks noGrp="1" noChangeArrowheads="1"/>
          </p:cNvSpPr>
          <p:nvPr>
            <p:ph type="title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altLang="en-US"/>
              <a:t>Example of Non-Preemptive SJF</a:t>
            </a:r>
            <a:endParaRPr lang="en-US" altLang="en-US"/>
          </a:p>
        </p:txBody>
      </p:sp>
      <p:grpSp>
        <p:nvGrpSpPr>
          <p:cNvPr id="40997" name="Group 37"/>
          <p:cNvGrpSpPr/>
          <p:nvPr/>
        </p:nvGrpSpPr>
        <p:grpSpPr bwMode="auto">
          <a:xfrm>
            <a:off x="3689716" y="4297032"/>
            <a:ext cx="5575300" cy="1128712"/>
            <a:chOff x="864" y="2325"/>
            <a:chExt cx="3512" cy="711"/>
          </a:xfrm>
        </p:grpSpPr>
        <p:sp>
          <p:nvSpPr>
            <p:cNvPr id="40965" name="Rectangle 5"/>
            <p:cNvSpPr>
              <a:spLocks noChangeArrowheads="1"/>
            </p:cNvSpPr>
            <p:nvPr/>
          </p:nvSpPr>
          <p:spPr bwMode="auto">
            <a:xfrm flipH="1">
              <a:off x="960" y="2325"/>
              <a:ext cx="3312" cy="38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966" name="Text Box 6"/>
            <p:cNvSpPr txBox="1">
              <a:spLocks noChangeArrowheads="1"/>
            </p:cNvSpPr>
            <p:nvPr/>
          </p:nvSpPr>
          <p:spPr bwMode="auto">
            <a:xfrm flipH="1">
              <a:off x="1392" y="2372"/>
              <a:ext cx="248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/>
                <a:t>P</a:t>
              </a:r>
              <a:r>
                <a:rPr lang="en-US" altLang="en-US" baseline="-25000"/>
                <a:t>1</a:t>
              </a:r>
              <a:endParaRPr lang="en-US" altLang="en-US"/>
            </a:p>
          </p:txBody>
        </p:sp>
        <p:sp>
          <p:nvSpPr>
            <p:cNvPr id="40967" name="Text Box 7"/>
            <p:cNvSpPr txBox="1">
              <a:spLocks noChangeArrowheads="1"/>
            </p:cNvSpPr>
            <p:nvPr/>
          </p:nvSpPr>
          <p:spPr bwMode="auto">
            <a:xfrm flipH="1">
              <a:off x="2400" y="2372"/>
              <a:ext cx="248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/>
                <a:t>P</a:t>
              </a:r>
              <a:r>
                <a:rPr lang="en-US" altLang="en-US" baseline="-25000"/>
                <a:t>3</a:t>
              </a:r>
              <a:endParaRPr lang="en-US" altLang="en-US"/>
            </a:p>
          </p:txBody>
        </p:sp>
        <p:sp>
          <p:nvSpPr>
            <p:cNvPr id="40968" name="Text Box 8"/>
            <p:cNvSpPr txBox="1">
              <a:spLocks noChangeArrowheads="1"/>
            </p:cNvSpPr>
            <p:nvPr/>
          </p:nvSpPr>
          <p:spPr bwMode="auto">
            <a:xfrm flipH="1">
              <a:off x="2976" y="2372"/>
              <a:ext cx="248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/>
                <a:t>P</a:t>
              </a:r>
              <a:r>
                <a:rPr lang="en-US" altLang="en-US" baseline="-25000"/>
                <a:t>2</a:t>
              </a:r>
              <a:endParaRPr lang="en-US" altLang="en-US"/>
            </a:p>
          </p:txBody>
        </p:sp>
        <p:sp>
          <p:nvSpPr>
            <p:cNvPr id="40969" name="Line 9"/>
            <p:cNvSpPr>
              <a:spLocks noChangeShapeType="1"/>
            </p:cNvSpPr>
            <p:nvPr/>
          </p:nvSpPr>
          <p:spPr bwMode="auto">
            <a:xfrm flipH="1">
              <a:off x="4272" y="2709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970" name="Line 10"/>
            <p:cNvSpPr>
              <a:spLocks noChangeShapeType="1"/>
            </p:cNvSpPr>
            <p:nvPr/>
          </p:nvSpPr>
          <p:spPr bwMode="auto">
            <a:xfrm flipH="1">
              <a:off x="960" y="2709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971" name="Line 11"/>
            <p:cNvSpPr>
              <a:spLocks noChangeShapeType="1"/>
            </p:cNvSpPr>
            <p:nvPr/>
          </p:nvSpPr>
          <p:spPr bwMode="auto">
            <a:xfrm flipH="1">
              <a:off x="2688" y="2325"/>
              <a:ext cx="0" cy="3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972" name="Line 12"/>
            <p:cNvSpPr>
              <a:spLocks noChangeShapeType="1"/>
            </p:cNvSpPr>
            <p:nvPr/>
          </p:nvSpPr>
          <p:spPr bwMode="auto">
            <a:xfrm flipH="1">
              <a:off x="2400" y="2325"/>
              <a:ext cx="0" cy="3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973" name="Line 13"/>
            <p:cNvSpPr>
              <a:spLocks noChangeShapeType="1"/>
            </p:cNvSpPr>
            <p:nvPr/>
          </p:nvSpPr>
          <p:spPr bwMode="auto">
            <a:xfrm flipH="1">
              <a:off x="2400" y="2709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974" name="Line 14"/>
            <p:cNvSpPr>
              <a:spLocks noChangeShapeType="1"/>
            </p:cNvSpPr>
            <p:nvPr/>
          </p:nvSpPr>
          <p:spPr bwMode="auto">
            <a:xfrm flipH="1">
              <a:off x="1392" y="2638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975" name="Text Box 15"/>
            <p:cNvSpPr txBox="1">
              <a:spLocks noChangeArrowheads="1"/>
            </p:cNvSpPr>
            <p:nvPr/>
          </p:nvSpPr>
          <p:spPr bwMode="auto">
            <a:xfrm flipH="1">
              <a:off x="2304" y="2805"/>
              <a:ext cx="19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/>
                <a:t>7</a:t>
              </a:r>
              <a:endParaRPr lang="en-US" altLang="en-US"/>
            </a:p>
          </p:txBody>
        </p:sp>
        <p:sp>
          <p:nvSpPr>
            <p:cNvPr id="40976" name="Text Box 16"/>
            <p:cNvSpPr txBox="1">
              <a:spLocks noChangeArrowheads="1"/>
            </p:cNvSpPr>
            <p:nvPr/>
          </p:nvSpPr>
          <p:spPr bwMode="auto">
            <a:xfrm flipH="1">
              <a:off x="1492" y="2805"/>
              <a:ext cx="19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/>
                <a:t>3</a:t>
              </a:r>
              <a:endParaRPr lang="en-US" altLang="en-US"/>
            </a:p>
          </p:txBody>
        </p:sp>
        <p:sp>
          <p:nvSpPr>
            <p:cNvPr id="40977" name="Text Box 17"/>
            <p:cNvSpPr txBox="1">
              <a:spLocks noChangeArrowheads="1"/>
            </p:cNvSpPr>
            <p:nvPr/>
          </p:nvSpPr>
          <p:spPr bwMode="auto">
            <a:xfrm flipH="1">
              <a:off x="4100" y="2805"/>
              <a:ext cx="27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/>
                <a:t>16</a:t>
              </a:r>
              <a:endParaRPr lang="en-US" altLang="en-US"/>
            </a:p>
          </p:txBody>
        </p:sp>
        <p:sp>
          <p:nvSpPr>
            <p:cNvPr id="40978" name="Text Box 18"/>
            <p:cNvSpPr txBox="1">
              <a:spLocks noChangeArrowheads="1"/>
            </p:cNvSpPr>
            <p:nvPr/>
          </p:nvSpPr>
          <p:spPr bwMode="auto">
            <a:xfrm flipH="1">
              <a:off x="864" y="2805"/>
              <a:ext cx="19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/>
                <a:t>0</a:t>
              </a:r>
              <a:endParaRPr lang="en-US" altLang="en-US"/>
            </a:p>
          </p:txBody>
        </p:sp>
        <p:sp>
          <p:nvSpPr>
            <p:cNvPr id="40980" name="Text Box 20"/>
            <p:cNvSpPr txBox="1">
              <a:spLocks noChangeArrowheads="1"/>
            </p:cNvSpPr>
            <p:nvPr/>
          </p:nvSpPr>
          <p:spPr bwMode="auto">
            <a:xfrm flipH="1">
              <a:off x="3696" y="2372"/>
              <a:ext cx="248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/>
                <a:t>P</a:t>
              </a:r>
              <a:r>
                <a:rPr lang="en-US" altLang="en-US" baseline="-25000"/>
                <a:t>4</a:t>
              </a:r>
              <a:endParaRPr lang="en-US" altLang="en-US"/>
            </a:p>
          </p:txBody>
        </p:sp>
        <p:sp>
          <p:nvSpPr>
            <p:cNvPr id="40981" name="Line 21"/>
            <p:cNvSpPr>
              <a:spLocks noChangeShapeType="1"/>
            </p:cNvSpPr>
            <p:nvPr/>
          </p:nvSpPr>
          <p:spPr bwMode="auto">
            <a:xfrm flipH="1">
              <a:off x="3456" y="2325"/>
              <a:ext cx="0" cy="3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982" name="Line 22"/>
            <p:cNvSpPr>
              <a:spLocks noChangeShapeType="1"/>
            </p:cNvSpPr>
            <p:nvPr/>
          </p:nvSpPr>
          <p:spPr bwMode="auto">
            <a:xfrm flipH="1">
              <a:off x="1152" y="2638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983" name="Line 23"/>
            <p:cNvSpPr>
              <a:spLocks noChangeShapeType="1"/>
            </p:cNvSpPr>
            <p:nvPr/>
          </p:nvSpPr>
          <p:spPr bwMode="auto">
            <a:xfrm flipH="1">
              <a:off x="1632" y="2638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984" name="Line 24"/>
            <p:cNvSpPr>
              <a:spLocks noChangeShapeType="1"/>
            </p:cNvSpPr>
            <p:nvPr/>
          </p:nvSpPr>
          <p:spPr bwMode="auto">
            <a:xfrm flipH="1">
              <a:off x="1872" y="2638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985" name="Line 25"/>
            <p:cNvSpPr>
              <a:spLocks noChangeShapeType="1"/>
            </p:cNvSpPr>
            <p:nvPr/>
          </p:nvSpPr>
          <p:spPr bwMode="auto">
            <a:xfrm flipH="1">
              <a:off x="2064" y="2638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986" name="Line 26"/>
            <p:cNvSpPr>
              <a:spLocks noChangeShapeType="1"/>
            </p:cNvSpPr>
            <p:nvPr/>
          </p:nvSpPr>
          <p:spPr bwMode="auto">
            <a:xfrm flipH="1">
              <a:off x="2256" y="2638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987" name="Line 27"/>
            <p:cNvSpPr>
              <a:spLocks noChangeShapeType="1"/>
            </p:cNvSpPr>
            <p:nvPr/>
          </p:nvSpPr>
          <p:spPr bwMode="auto">
            <a:xfrm flipH="1">
              <a:off x="2688" y="2709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988" name="Text Box 28"/>
            <p:cNvSpPr txBox="1">
              <a:spLocks noChangeArrowheads="1"/>
            </p:cNvSpPr>
            <p:nvPr/>
          </p:nvSpPr>
          <p:spPr bwMode="auto">
            <a:xfrm flipH="1">
              <a:off x="2592" y="2805"/>
              <a:ext cx="19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/>
                <a:t>8</a:t>
              </a:r>
              <a:endParaRPr lang="en-US" altLang="en-US"/>
            </a:p>
          </p:txBody>
        </p:sp>
        <p:sp>
          <p:nvSpPr>
            <p:cNvPr id="40989" name="Line 29"/>
            <p:cNvSpPr>
              <a:spLocks noChangeShapeType="1"/>
            </p:cNvSpPr>
            <p:nvPr/>
          </p:nvSpPr>
          <p:spPr bwMode="auto">
            <a:xfrm flipH="1">
              <a:off x="2928" y="2638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990" name="Line 30"/>
            <p:cNvSpPr>
              <a:spLocks noChangeShapeType="1"/>
            </p:cNvSpPr>
            <p:nvPr/>
          </p:nvSpPr>
          <p:spPr bwMode="auto">
            <a:xfrm flipH="1">
              <a:off x="3120" y="2638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991" name="Line 31"/>
            <p:cNvSpPr>
              <a:spLocks noChangeShapeType="1"/>
            </p:cNvSpPr>
            <p:nvPr/>
          </p:nvSpPr>
          <p:spPr bwMode="auto">
            <a:xfrm flipH="1">
              <a:off x="3312" y="2638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992" name="Line 32"/>
            <p:cNvSpPr>
              <a:spLocks noChangeShapeType="1"/>
            </p:cNvSpPr>
            <p:nvPr/>
          </p:nvSpPr>
          <p:spPr bwMode="auto">
            <a:xfrm flipH="1">
              <a:off x="3456" y="2709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993" name="Text Box 33"/>
            <p:cNvSpPr txBox="1">
              <a:spLocks noChangeArrowheads="1"/>
            </p:cNvSpPr>
            <p:nvPr/>
          </p:nvSpPr>
          <p:spPr bwMode="auto">
            <a:xfrm flipH="1">
              <a:off x="3312" y="2805"/>
              <a:ext cx="27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/>
                <a:t>12</a:t>
              </a:r>
              <a:endParaRPr lang="en-US" altLang="en-US"/>
            </a:p>
          </p:txBody>
        </p:sp>
        <p:sp>
          <p:nvSpPr>
            <p:cNvPr id="40994" name="Line 34"/>
            <p:cNvSpPr>
              <a:spLocks noChangeShapeType="1"/>
            </p:cNvSpPr>
            <p:nvPr/>
          </p:nvSpPr>
          <p:spPr bwMode="auto">
            <a:xfrm flipH="1">
              <a:off x="3696" y="2638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995" name="Line 35"/>
            <p:cNvSpPr>
              <a:spLocks noChangeShapeType="1"/>
            </p:cNvSpPr>
            <p:nvPr/>
          </p:nvSpPr>
          <p:spPr bwMode="auto">
            <a:xfrm flipH="1">
              <a:off x="3888" y="2638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996" name="Line 36"/>
            <p:cNvSpPr>
              <a:spLocks noChangeShapeType="1"/>
            </p:cNvSpPr>
            <p:nvPr/>
          </p:nvSpPr>
          <p:spPr bwMode="auto">
            <a:xfrm flipH="1">
              <a:off x="4080" y="2638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" name="Rectangle 1"/>
          <p:cNvSpPr/>
          <p:nvPr/>
        </p:nvSpPr>
        <p:spPr>
          <a:xfrm>
            <a:off x="6140816" y="4252694"/>
            <a:ext cx="3492486" cy="10986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09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09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09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09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409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409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409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63" grpId="0" uiExpand="1" build="p"/>
      <p:bldP spid="2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677382" y="2160589"/>
            <a:ext cx="8596668" cy="3880773"/>
          </a:xfrm>
        </p:spPr>
        <p:txBody>
          <a:bodyPr>
            <a:normAutofit fontScale="92500" lnSpcReduction="20000"/>
          </a:bodyPr>
          <a:lstStyle/>
          <a:p>
            <a:pPr>
              <a:buNone/>
              <a:tabLst>
                <a:tab pos="1603375" algn="ctr"/>
                <a:tab pos="3254375" algn="ctr"/>
                <a:tab pos="5143500" algn="ctr"/>
              </a:tabLst>
            </a:pPr>
            <a:r>
              <a:rPr lang="en-US" altLang="en-US" dirty="0"/>
              <a:t>		</a:t>
            </a:r>
            <a:r>
              <a:rPr lang="en-US" altLang="en-US" u="sng" dirty="0"/>
              <a:t>Process	Arrival Time</a:t>
            </a:r>
            <a:r>
              <a:rPr lang="en-US" altLang="en-US" dirty="0"/>
              <a:t>	</a:t>
            </a:r>
            <a:r>
              <a:rPr lang="en-US" altLang="en-US" u="sng" dirty="0"/>
              <a:t>Burst Time</a:t>
            </a:r>
            <a:endParaRPr lang="en-US" altLang="en-US" dirty="0"/>
          </a:p>
          <a:p>
            <a:pPr>
              <a:buNone/>
              <a:tabLst>
                <a:tab pos="1603375" algn="ctr"/>
                <a:tab pos="3254375" algn="ctr"/>
                <a:tab pos="5143500" algn="ctr"/>
              </a:tabLst>
            </a:pPr>
            <a:r>
              <a:rPr lang="en-US" altLang="en-US" dirty="0"/>
              <a:t>		</a:t>
            </a:r>
            <a:r>
              <a:rPr lang="en-US" altLang="en-US" i="1" dirty="0"/>
              <a:t>P</a:t>
            </a:r>
            <a:r>
              <a:rPr lang="en-US" altLang="en-US" i="1" baseline="-25000" dirty="0"/>
              <a:t>1</a:t>
            </a:r>
            <a:r>
              <a:rPr lang="en-US" altLang="en-US" dirty="0"/>
              <a:t>	0.0	7</a:t>
            </a:r>
            <a:endParaRPr lang="en-US" altLang="en-US" dirty="0"/>
          </a:p>
          <a:p>
            <a:pPr>
              <a:buNone/>
              <a:tabLst>
                <a:tab pos="1603375" algn="ctr"/>
                <a:tab pos="3254375" algn="ctr"/>
                <a:tab pos="5143500" algn="ctr"/>
              </a:tabLst>
            </a:pPr>
            <a:r>
              <a:rPr lang="en-US" altLang="en-US" dirty="0"/>
              <a:t>		 </a:t>
            </a:r>
            <a:r>
              <a:rPr lang="en-US" altLang="en-US" i="1" dirty="0"/>
              <a:t>P</a:t>
            </a:r>
            <a:r>
              <a:rPr lang="en-US" altLang="en-US" i="1" baseline="-25000" dirty="0"/>
              <a:t>2	</a:t>
            </a:r>
            <a:r>
              <a:rPr lang="en-US" altLang="en-US" dirty="0"/>
              <a:t>2.0	4</a:t>
            </a:r>
            <a:endParaRPr lang="en-US" altLang="en-US" dirty="0"/>
          </a:p>
          <a:p>
            <a:pPr>
              <a:buNone/>
              <a:tabLst>
                <a:tab pos="1603375" algn="ctr"/>
                <a:tab pos="3254375" algn="ctr"/>
                <a:tab pos="5143500" algn="ctr"/>
              </a:tabLst>
            </a:pPr>
            <a:r>
              <a:rPr lang="en-US" altLang="en-US" dirty="0"/>
              <a:t>		 </a:t>
            </a:r>
            <a:r>
              <a:rPr lang="en-US" altLang="en-US" i="1" dirty="0"/>
              <a:t>P</a:t>
            </a:r>
            <a:r>
              <a:rPr lang="en-US" altLang="en-US" i="1" baseline="-25000" dirty="0"/>
              <a:t>3</a:t>
            </a:r>
            <a:r>
              <a:rPr lang="en-US" altLang="en-US" dirty="0"/>
              <a:t>	4.0	1</a:t>
            </a:r>
            <a:endParaRPr lang="en-US" altLang="en-US" dirty="0"/>
          </a:p>
          <a:p>
            <a:pPr>
              <a:buNone/>
              <a:tabLst>
                <a:tab pos="1603375" algn="ctr"/>
                <a:tab pos="3254375" algn="ctr"/>
                <a:tab pos="5143500" algn="ctr"/>
              </a:tabLst>
            </a:pPr>
            <a:r>
              <a:rPr lang="en-US" altLang="en-US" dirty="0"/>
              <a:t>		 </a:t>
            </a:r>
            <a:r>
              <a:rPr lang="en-US" altLang="en-US" i="1" dirty="0"/>
              <a:t>P</a:t>
            </a:r>
            <a:r>
              <a:rPr lang="en-US" altLang="en-US" i="1" baseline="-25000" dirty="0"/>
              <a:t>4</a:t>
            </a:r>
            <a:r>
              <a:rPr lang="en-US" altLang="en-US" dirty="0"/>
              <a:t>	5.0	4</a:t>
            </a:r>
            <a:endParaRPr lang="en-US" altLang="en-US" dirty="0"/>
          </a:p>
          <a:p>
            <a:pPr>
              <a:tabLst>
                <a:tab pos="1603375" algn="ctr"/>
                <a:tab pos="3254375" algn="ctr"/>
                <a:tab pos="5143500" algn="ctr"/>
              </a:tabLst>
            </a:pPr>
            <a:r>
              <a:rPr lang="en-US" altLang="en-US" dirty="0"/>
              <a:t>SJF (non-preemptive)</a:t>
            </a:r>
            <a:endParaRPr lang="en-US" altLang="en-US" dirty="0"/>
          </a:p>
          <a:p>
            <a:pPr>
              <a:tabLst>
                <a:tab pos="1603375" algn="ctr"/>
                <a:tab pos="3254375" algn="ctr"/>
                <a:tab pos="5143500" algn="ctr"/>
              </a:tabLst>
            </a:pPr>
            <a:endParaRPr lang="en-US" altLang="en-US" dirty="0"/>
          </a:p>
          <a:p>
            <a:pPr>
              <a:tabLst>
                <a:tab pos="1603375" algn="ctr"/>
                <a:tab pos="3254375" algn="ctr"/>
                <a:tab pos="5143500" algn="ctr"/>
              </a:tabLst>
            </a:pPr>
            <a:endParaRPr lang="en-US" altLang="en-US" dirty="0"/>
          </a:p>
          <a:p>
            <a:pPr>
              <a:tabLst>
                <a:tab pos="1603375" algn="ctr"/>
                <a:tab pos="3254375" algn="ctr"/>
                <a:tab pos="5143500" algn="ctr"/>
              </a:tabLst>
            </a:pPr>
            <a:endParaRPr lang="en-US" altLang="en-US" dirty="0"/>
          </a:p>
          <a:p>
            <a:pPr>
              <a:tabLst>
                <a:tab pos="1603375" algn="ctr"/>
                <a:tab pos="3254375" algn="ctr"/>
                <a:tab pos="5143500" algn="ctr"/>
              </a:tabLst>
            </a:pPr>
            <a:endParaRPr lang="en-US" altLang="en-US" dirty="0"/>
          </a:p>
          <a:p>
            <a:pPr>
              <a:tabLst>
                <a:tab pos="1603375" algn="ctr"/>
                <a:tab pos="3254375" algn="ctr"/>
                <a:tab pos="5143500" algn="ctr"/>
              </a:tabLst>
            </a:pPr>
            <a:r>
              <a:rPr lang="en-US" altLang="en-US" dirty="0"/>
              <a:t>Average waiting time = (0 + 6 + 3 + 7)/4 </a:t>
            </a:r>
            <a:endParaRPr lang="en-US" altLang="en-US" i="1" baseline="-25000" dirty="0"/>
          </a:p>
        </p:txBody>
      </p:sp>
      <p:sp>
        <p:nvSpPr>
          <p:cNvPr id="40964" name="Rectangle 4"/>
          <p:cNvSpPr>
            <a:spLocks noGrp="1" noChangeArrowheads="1"/>
          </p:cNvSpPr>
          <p:nvPr>
            <p:ph type="title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altLang="en-US"/>
              <a:t>Example of Non-Preemptive SJF</a:t>
            </a:r>
            <a:endParaRPr lang="en-US" altLang="en-US"/>
          </a:p>
        </p:txBody>
      </p:sp>
      <p:grpSp>
        <p:nvGrpSpPr>
          <p:cNvPr id="40997" name="Group 37"/>
          <p:cNvGrpSpPr/>
          <p:nvPr/>
        </p:nvGrpSpPr>
        <p:grpSpPr bwMode="auto">
          <a:xfrm>
            <a:off x="3689716" y="4297032"/>
            <a:ext cx="5575300" cy="1128712"/>
            <a:chOff x="864" y="2325"/>
            <a:chExt cx="3512" cy="711"/>
          </a:xfrm>
        </p:grpSpPr>
        <p:sp>
          <p:nvSpPr>
            <p:cNvPr id="40965" name="Rectangle 5"/>
            <p:cNvSpPr>
              <a:spLocks noChangeArrowheads="1"/>
            </p:cNvSpPr>
            <p:nvPr/>
          </p:nvSpPr>
          <p:spPr bwMode="auto">
            <a:xfrm flipH="1">
              <a:off x="960" y="2325"/>
              <a:ext cx="3312" cy="38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966" name="Text Box 6"/>
            <p:cNvSpPr txBox="1">
              <a:spLocks noChangeArrowheads="1"/>
            </p:cNvSpPr>
            <p:nvPr/>
          </p:nvSpPr>
          <p:spPr bwMode="auto">
            <a:xfrm flipH="1">
              <a:off x="1392" y="2372"/>
              <a:ext cx="248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/>
                <a:t>P</a:t>
              </a:r>
              <a:r>
                <a:rPr lang="en-US" altLang="en-US" baseline="-25000"/>
                <a:t>1</a:t>
              </a:r>
              <a:endParaRPr lang="en-US" altLang="en-US"/>
            </a:p>
          </p:txBody>
        </p:sp>
        <p:sp>
          <p:nvSpPr>
            <p:cNvPr id="40967" name="Text Box 7"/>
            <p:cNvSpPr txBox="1">
              <a:spLocks noChangeArrowheads="1"/>
            </p:cNvSpPr>
            <p:nvPr/>
          </p:nvSpPr>
          <p:spPr bwMode="auto">
            <a:xfrm flipH="1">
              <a:off x="2400" y="2372"/>
              <a:ext cx="248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/>
                <a:t>P</a:t>
              </a:r>
              <a:r>
                <a:rPr lang="en-US" altLang="en-US" baseline="-25000"/>
                <a:t>3</a:t>
              </a:r>
              <a:endParaRPr lang="en-US" altLang="en-US"/>
            </a:p>
          </p:txBody>
        </p:sp>
        <p:sp>
          <p:nvSpPr>
            <p:cNvPr id="40968" name="Text Box 8"/>
            <p:cNvSpPr txBox="1">
              <a:spLocks noChangeArrowheads="1"/>
            </p:cNvSpPr>
            <p:nvPr/>
          </p:nvSpPr>
          <p:spPr bwMode="auto">
            <a:xfrm flipH="1">
              <a:off x="2976" y="2372"/>
              <a:ext cx="248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/>
                <a:t>P</a:t>
              </a:r>
              <a:r>
                <a:rPr lang="en-US" altLang="en-US" baseline="-25000"/>
                <a:t>2</a:t>
              </a:r>
              <a:endParaRPr lang="en-US" altLang="en-US"/>
            </a:p>
          </p:txBody>
        </p:sp>
        <p:sp>
          <p:nvSpPr>
            <p:cNvPr id="40969" name="Line 9"/>
            <p:cNvSpPr>
              <a:spLocks noChangeShapeType="1"/>
            </p:cNvSpPr>
            <p:nvPr/>
          </p:nvSpPr>
          <p:spPr bwMode="auto">
            <a:xfrm flipH="1">
              <a:off x="4272" y="2709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970" name="Line 10"/>
            <p:cNvSpPr>
              <a:spLocks noChangeShapeType="1"/>
            </p:cNvSpPr>
            <p:nvPr/>
          </p:nvSpPr>
          <p:spPr bwMode="auto">
            <a:xfrm flipH="1">
              <a:off x="960" y="2709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971" name="Line 11"/>
            <p:cNvSpPr>
              <a:spLocks noChangeShapeType="1"/>
            </p:cNvSpPr>
            <p:nvPr/>
          </p:nvSpPr>
          <p:spPr bwMode="auto">
            <a:xfrm flipH="1">
              <a:off x="2688" y="2325"/>
              <a:ext cx="0" cy="3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972" name="Line 12"/>
            <p:cNvSpPr>
              <a:spLocks noChangeShapeType="1"/>
            </p:cNvSpPr>
            <p:nvPr/>
          </p:nvSpPr>
          <p:spPr bwMode="auto">
            <a:xfrm flipH="1">
              <a:off x="2400" y="2325"/>
              <a:ext cx="0" cy="3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973" name="Line 13"/>
            <p:cNvSpPr>
              <a:spLocks noChangeShapeType="1"/>
            </p:cNvSpPr>
            <p:nvPr/>
          </p:nvSpPr>
          <p:spPr bwMode="auto">
            <a:xfrm flipH="1">
              <a:off x="2400" y="2709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974" name="Line 14"/>
            <p:cNvSpPr>
              <a:spLocks noChangeShapeType="1"/>
            </p:cNvSpPr>
            <p:nvPr/>
          </p:nvSpPr>
          <p:spPr bwMode="auto">
            <a:xfrm flipH="1">
              <a:off x="1392" y="2638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975" name="Text Box 15"/>
            <p:cNvSpPr txBox="1">
              <a:spLocks noChangeArrowheads="1"/>
            </p:cNvSpPr>
            <p:nvPr/>
          </p:nvSpPr>
          <p:spPr bwMode="auto">
            <a:xfrm flipH="1">
              <a:off x="2304" y="2805"/>
              <a:ext cx="19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/>
                <a:t>7</a:t>
              </a:r>
              <a:endParaRPr lang="en-US" altLang="en-US"/>
            </a:p>
          </p:txBody>
        </p:sp>
        <p:sp>
          <p:nvSpPr>
            <p:cNvPr id="40976" name="Text Box 16"/>
            <p:cNvSpPr txBox="1">
              <a:spLocks noChangeArrowheads="1"/>
            </p:cNvSpPr>
            <p:nvPr/>
          </p:nvSpPr>
          <p:spPr bwMode="auto">
            <a:xfrm flipH="1">
              <a:off x="1492" y="2805"/>
              <a:ext cx="19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/>
                <a:t>3</a:t>
              </a:r>
              <a:endParaRPr lang="en-US" altLang="en-US"/>
            </a:p>
          </p:txBody>
        </p:sp>
        <p:sp>
          <p:nvSpPr>
            <p:cNvPr id="40977" name="Text Box 17"/>
            <p:cNvSpPr txBox="1">
              <a:spLocks noChangeArrowheads="1"/>
            </p:cNvSpPr>
            <p:nvPr/>
          </p:nvSpPr>
          <p:spPr bwMode="auto">
            <a:xfrm flipH="1">
              <a:off x="4100" y="2805"/>
              <a:ext cx="27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/>
                <a:t>16</a:t>
              </a:r>
              <a:endParaRPr lang="en-US" altLang="en-US"/>
            </a:p>
          </p:txBody>
        </p:sp>
        <p:sp>
          <p:nvSpPr>
            <p:cNvPr id="40978" name="Text Box 18"/>
            <p:cNvSpPr txBox="1">
              <a:spLocks noChangeArrowheads="1"/>
            </p:cNvSpPr>
            <p:nvPr/>
          </p:nvSpPr>
          <p:spPr bwMode="auto">
            <a:xfrm flipH="1">
              <a:off x="864" y="2805"/>
              <a:ext cx="19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/>
                <a:t>0</a:t>
              </a:r>
              <a:endParaRPr lang="en-US" altLang="en-US"/>
            </a:p>
          </p:txBody>
        </p:sp>
        <p:sp>
          <p:nvSpPr>
            <p:cNvPr id="40980" name="Text Box 20"/>
            <p:cNvSpPr txBox="1">
              <a:spLocks noChangeArrowheads="1"/>
            </p:cNvSpPr>
            <p:nvPr/>
          </p:nvSpPr>
          <p:spPr bwMode="auto">
            <a:xfrm flipH="1">
              <a:off x="3696" y="2372"/>
              <a:ext cx="248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/>
                <a:t>P</a:t>
              </a:r>
              <a:r>
                <a:rPr lang="en-US" altLang="en-US" baseline="-25000"/>
                <a:t>4</a:t>
              </a:r>
              <a:endParaRPr lang="en-US" altLang="en-US"/>
            </a:p>
          </p:txBody>
        </p:sp>
        <p:sp>
          <p:nvSpPr>
            <p:cNvPr id="40981" name="Line 21"/>
            <p:cNvSpPr>
              <a:spLocks noChangeShapeType="1"/>
            </p:cNvSpPr>
            <p:nvPr/>
          </p:nvSpPr>
          <p:spPr bwMode="auto">
            <a:xfrm flipH="1">
              <a:off x="3456" y="2325"/>
              <a:ext cx="0" cy="3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982" name="Line 22"/>
            <p:cNvSpPr>
              <a:spLocks noChangeShapeType="1"/>
            </p:cNvSpPr>
            <p:nvPr/>
          </p:nvSpPr>
          <p:spPr bwMode="auto">
            <a:xfrm flipH="1">
              <a:off x="1152" y="2638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983" name="Line 23"/>
            <p:cNvSpPr>
              <a:spLocks noChangeShapeType="1"/>
            </p:cNvSpPr>
            <p:nvPr/>
          </p:nvSpPr>
          <p:spPr bwMode="auto">
            <a:xfrm flipH="1">
              <a:off x="1632" y="2638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984" name="Line 24"/>
            <p:cNvSpPr>
              <a:spLocks noChangeShapeType="1"/>
            </p:cNvSpPr>
            <p:nvPr/>
          </p:nvSpPr>
          <p:spPr bwMode="auto">
            <a:xfrm flipH="1">
              <a:off x="1872" y="2638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985" name="Line 25"/>
            <p:cNvSpPr>
              <a:spLocks noChangeShapeType="1"/>
            </p:cNvSpPr>
            <p:nvPr/>
          </p:nvSpPr>
          <p:spPr bwMode="auto">
            <a:xfrm flipH="1">
              <a:off x="2064" y="2638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986" name="Line 26"/>
            <p:cNvSpPr>
              <a:spLocks noChangeShapeType="1"/>
            </p:cNvSpPr>
            <p:nvPr/>
          </p:nvSpPr>
          <p:spPr bwMode="auto">
            <a:xfrm flipH="1">
              <a:off x="2256" y="2638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987" name="Line 27"/>
            <p:cNvSpPr>
              <a:spLocks noChangeShapeType="1"/>
            </p:cNvSpPr>
            <p:nvPr/>
          </p:nvSpPr>
          <p:spPr bwMode="auto">
            <a:xfrm flipH="1">
              <a:off x="2688" y="2709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988" name="Text Box 28"/>
            <p:cNvSpPr txBox="1">
              <a:spLocks noChangeArrowheads="1"/>
            </p:cNvSpPr>
            <p:nvPr/>
          </p:nvSpPr>
          <p:spPr bwMode="auto">
            <a:xfrm flipH="1">
              <a:off x="2592" y="2805"/>
              <a:ext cx="19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/>
                <a:t>8</a:t>
              </a:r>
              <a:endParaRPr lang="en-US" altLang="en-US"/>
            </a:p>
          </p:txBody>
        </p:sp>
        <p:sp>
          <p:nvSpPr>
            <p:cNvPr id="40989" name="Line 29"/>
            <p:cNvSpPr>
              <a:spLocks noChangeShapeType="1"/>
            </p:cNvSpPr>
            <p:nvPr/>
          </p:nvSpPr>
          <p:spPr bwMode="auto">
            <a:xfrm flipH="1">
              <a:off x="2928" y="2638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990" name="Line 30"/>
            <p:cNvSpPr>
              <a:spLocks noChangeShapeType="1"/>
            </p:cNvSpPr>
            <p:nvPr/>
          </p:nvSpPr>
          <p:spPr bwMode="auto">
            <a:xfrm flipH="1">
              <a:off x="3120" y="2638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991" name="Line 31"/>
            <p:cNvSpPr>
              <a:spLocks noChangeShapeType="1"/>
            </p:cNvSpPr>
            <p:nvPr/>
          </p:nvSpPr>
          <p:spPr bwMode="auto">
            <a:xfrm flipH="1">
              <a:off x="3312" y="2638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992" name="Line 32"/>
            <p:cNvSpPr>
              <a:spLocks noChangeShapeType="1"/>
            </p:cNvSpPr>
            <p:nvPr/>
          </p:nvSpPr>
          <p:spPr bwMode="auto">
            <a:xfrm flipH="1">
              <a:off x="3456" y="2709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993" name="Text Box 33"/>
            <p:cNvSpPr txBox="1">
              <a:spLocks noChangeArrowheads="1"/>
            </p:cNvSpPr>
            <p:nvPr/>
          </p:nvSpPr>
          <p:spPr bwMode="auto">
            <a:xfrm flipH="1">
              <a:off x="3312" y="2805"/>
              <a:ext cx="27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/>
                <a:t>12</a:t>
              </a:r>
              <a:endParaRPr lang="en-US" altLang="en-US"/>
            </a:p>
          </p:txBody>
        </p:sp>
        <p:sp>
          <p:nvSpPr>
            <p:cNvPr id="40994" name="Line 34"/>
            <p:cNvSpPr>
              <a:spLocks noChangeShapeType="1"/>
            </p:cNvSpPr>
            <p:nvPr/>
          </p:nvSpPr>
          <p:spPr bwMode="auto">
            <a:xfrm flipH="1">
              <a:off x="3696" y="2638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995" name="Line 35"/>
            <p:cNvSpPr>
              <a:spLocks noChangeShapeType="1"/>
            </p:cNvSpPr>
            <p:nvPr/>
          </p:nvSpPr>
          <p:spPr bwMode="auto">
            <a:xfrm flipH="1">
              <a:off x="3888" y="2638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996" name="Line 36"/>
            <p:cNvSpPr>
              <a:spLocks noChangeShapeType="1"/>
            </p:cNvSpPr>
            <p:nvPr/>
          </p:nvSpPr>
          <p:spPr bwMode="auto">
            <a:xfrm flipH="1">
              <a:off x="4080" y="2638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Example of Preemptive SJF</a:t>
            </a:r>
            <a:endParaRPr lang="en-US" altLang="en-US"/>
          </a:p>
        </p:txBody>
      </p:sp>
      <p:sp>
        <p:nvSpPr>
          <p:cNvPr id="42020" name="Rectangle 36"/>
          <p:cNvSpPr>
            <a:spLocks noGrp="1" noChangeArrowheads="1"/>
          </p:cNvSpPr>
          <p:nvPr>
            <p:ph type="body" idx="1"/>
          </p:nvPr>
        </p:nvSpPr>
        <p:spPr>
          <a:xfrm>
            <a:off x="2124075" y="1530351"/>
            <a:ext cx="7029450" cy="4114800"/>
          </a:xfrm>
          <a:noFill/>
        </p:spPr>
        <p:txBody>
          <a:bodyPr>
            <a:normAutofit/>
          </a:bodyPr>
          <a:lstStyle/>
          <a:p>
            <a:pPr>
              <a:buNone/>
              <a:tabLst>
                <a:tab pos="1603375" algn="ctr"/>
                <a:tab pos="3254375" algn="ctr"/>
                <a:tab pos="5143500" algn="ctr"/>
              </a:tabLst>
            </a:pPr>
            <a:r>
              <a:rPr lang="en-US" altLang="en-US" dirty="0"/>
              <a:t>		</a:t>
            </a:r>
            <a:r>
              <a:rPr lang="en-US" altLang="en-US" u="sng" dirty="0"/>
              <a:t>Process	Arrival Time</a:t>
            </a:r>
            <a:r>
              <a:rPr lang="en-US" altLang="en-US" dirty="0"/>
              <a:t>	</a:t>
            </a:r>
            <a:r>
              <a:rPr lang="en-US" altLang="en-US" u="sng" dirty="0"/>
              <a:t>Burst Time</a:t>
            </a:r>
            <a:endParaRPr lang="en-US" altLang="en-US" dirty="0"/>
          </a:p>
          <a:p>
            <a:pPr>
              <a:buNone/>
              <a:tabLst>
                <a:tab pos="1603375" algn="ctr"/>
                <a:tab pos="3254375" algn="ctr"/>
                <a:tab pos="5143500" algn="ctr"/>
              </a:tabLst>
            </a:pPr>
            <a:r>
              <a:rPr lang="en-US" altLang="en-US" dirty="0"/>
              <a:t>		</a:t>
            </a:r>
            <a:r>
              <a:rPr lang="en-US" altLang="en-US" i="1" dirty="0"/>
              <a:t>P</a:t>
            </a:r>
            <a:r>
              <a:rPr lang="en-US" altLang="en-US" i="1" baseline="-25000" dirty="0"/>
              <a:t>1</a:t>
            </a:r>
            <a:r>
              <a:rPr lang="en-US" altLang="en-US" dirty="0"/>
              <a:t>	0.0	7</a:t>
            </a:r>
            <a:endParaRPr lang="en-US" altLang="en-US" dirty="0"/>
          </a:p>
          <a:p>
            <a:pPr>
              <a:buNone/>
              <a:tabLst>
                <a:tab pos="1603375" algn="ctr"/>
                <a:tab pos="3254375" algn="ctr"/>
                <a:tab pos="5143500" algn="ctr"/>
              </a:tabLst>
            </a:pPr>
            <a:r>
              <a:rPr lang="en-US" altLang="en-US" dirty="0"/>
              <a:t>		 </a:t>
            </a:r>
            <a:r>
              <a:rPr lang="en-US" altLang="en-US" i="1" dirty="0"/>
              <a:t>P</a:t>
            </a:r>
            <a:r>
              <a:rPr lang="en-US" altLang="en-US" i="1" baseline="-25000" dirty="0"/>
              <a:t>2	</a:t>
            </a:r>
            <a:r>
              <a:rPr lang="en-US" altLang="en-US" dirty="0"/>
              <a:t>2.0	4</a:t>
            </a:r>
            <a:endParaRPr lang="en-US" altLang="en-US" dirty="0"/>
          </a:p>
          <a:p>
            <a:pPr>
              <a:buNone/>
              <a:tabLst>
                <a:tab pos="1603375" algn="ctr"/>
                <a:tab pos="3254375" algn="ctr"/>
                <a:tab pos="5143500" algn="ctr"/>
              </a:tabLst>
            </a:pPr>
            <a:r>
              <a:rPr lang="en-US" altLang="en-US" dirty="0"/>
              <a:t>		 </a:t>
            </a:r>
            <a:r>
              <a:rPr lang="en-US" altLang="en-US" i="1" dirty="0"/>
              <a:t>P</a:t>
            </a:r>
            <a:r>
              <a:rPr lang="en-US" altLang="en-US" i="1" baseline="-25000" dirty="0"/>
              <a:t>3</a:t>
            </a:r>
            <a:r>
              <a:rPr lang="en-US" altLang="en-US" dirty="0"/>
              <a:t>	4.0	1</a:t>
            </a:r>
            <a:endParaRPr lang="en-US" altLang="en-US" dirty="0"/>
          </a:p>
          <a:p>
            <a:pPr>
              <a:buNone/>
              <a:tabLst>
                <a:tab pos="1603375" algn="ctr"/>
                <a:tab pos="3254375" algn="ctr"/>
                <a:tab pos="5143500" algn="ctr"/>
              </a:tabLst>
            </a:pPr>
            <a:r>
              <a:rPr lang="en-US" altLang="en-US" dirty="0"/>
              <a:t>		 </a:t>
            </a:r>
            <a:r>
              <a:rPr lang="en-US" altLang="en-US" i="1" dirty="0"/>
              <a:t>P</a:t>
            </a:r>
            <a:r>
              <a:rPr lang="en-US" altLang="en-US" i="1" baseline="-25000" dirty="0"/>
              <a:t>4</a:t>
            </a:r>
            <a:r>
              <a:rPr lang="en-US" altLang="en-US" dirty="0"/>
              <a:t>	5.0	4</a:t>
            </a:r>
            <a:endParaRPr lang="en-US" altLang="en-US" dirty="0"/>
          </a:p>
          <a:p>
            <a:pPr>
              <a:tabLst>
                <a:tab pos="1603375" algn="ctr"/>
                <a:tab pos="3254375" algn="ctr"/>
                <a:tab pos="5143500" algn="ctr"/>
              </a:tabLst>
            </a:pPr>
            <a:r>
              <a:rPr lang="en-US" altLang="en-US" dirty="0"/>
              <a:t>SJF (preemptive)</a:t>
            </a:r>
            <a:endParaRPr lang="en-US" altLang="en-US" dirty="0"/>
          </a:p>
          <a:p>
            <a:pPr>
              <a:tabLst>
                <a:tab pos="1603375" algn="ctr"/>
                <a:tab pos="3254375" algn="ctr"/>
                <a:tab pos="5143500" algn="ctr"/>
              </a:tabLst>
            </a:pPr>
            <a:endParaRPr lang="en-US" altLang="en-US" dirty="0"/>
          </a:p>
          <a:p>
            <a:pPr>
              <a:tabLst>
                <a:tab pos="1603375" algn="ctr"/>
                <a:tab pos="3254375" algn="ctr"/>
                <a:tab pos="5143500" algn="ctr"/>
              </a:tabLst>
            </a:pPr>
            <a:endParaRPr lang="en-US" altLang="en-US" dirty="0"/>
          </a:p>
          <a:p>
            <a:pPr>
              <a:tabLst>
                <a:tab pos="1603375" algn="ctr"/>
                <a:tab pos="3254375" algn="ctr"/>
                <a:tab pos="5143500" algn="ctr"/>
              </a:tabLst>
            </a:pPr>
            <a:endParaRPr lang="en-US" altLang="en-US" dirty="0"/>
          </a:p>
          <a:p>
            <a:pPr>
              <a:tabLst>
                <a:tab pos="1603375" algn="ctr"/>
                <a:tab pos="3254375" algn="ctr"/>
                <a:tab pos="5143500" algn="ctr"/>
              </a:tabLst>
            </a:pPr>
            <a:endParaRPr lang="en-US" altLang="en-US" dirty="0"/>
          </a:p>
        </p:txBody>
      </p:sp>
      <p:graphicFrame>
        <p:nvGraphicFramePr>
          <p:cNvPr id="2" name="Table 2"/>
          <p:cNvGraphicFramePr>
            <a:graphicFrameLocks noGrp="1"/>
          </p:cNvGraphicFramePr>
          <p:nvPr/>
        </p:nvGraphicFramePr>
        <p:xfrm>
          <a:off x="7985124" y="1530351"/>
          <a:ext cx="2082801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4267"/>
                <a:gridCol w="694267"/>
                <a:gridCol w="694267"/>
              </a:tblGrid>
              <a:tr h="28500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8500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8500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8500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8500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20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20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20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20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420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420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020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043454"/>
            <a:ext cx="8596668" cy="3880773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b="1" dirty="0"/>
              <a:t>Algorithm: </a:t>
            </a:r>
            <a:br>
              <a:rPr lang="en-US" dirty="0"/>
            </a:br>
            <a:r>
              <a:rPr lang="en-US" dirty="0"/>
              <a:t>A part of computer program that performs a well-defined task.</a:t>
            </a:r>
            <a:endParaRPr lang="en-US" dirty="0"/>
          </a:p>
          <a:p>
            <a:r>
              <a:rPr lang="en-US" b="1" dirty="0"/>
              <a:t>Software: </a:t>
            </a:r>
            <a:br>
              <a:rPr lang="en-US" dirty="0"/>
            </a:br>
            <a:r>
              <a:rPr lang="en-US" dirty="0"/>
              <a:t>A collection of computer programs, libraries, and related data are referred to as a software.</a:t>
            </a:r>
            <a:endParaRPr lang="en-US" dirty="0"/>
          </a:p>
          <a:p>
            <a:endParaRPr lang="en-US" dirty="0"/>
          </a:p>
          <a:p>
            <a:r>
              <a:rPr lang="en-US" dirty="0"/>
              <a:t>A program becomes a process when an executable file is loaded into memory.</a:t>
            </a:r>
            <a:endParaRPr lang="en-US" dirty="0"/>
          </a:p>
          <a:p>
            <a:r>
              <a:rPr lang="en-IN" dirty="0"/>
              <a:t> Although two processes may be associated with the same program, they are nevertheless considered two separate execution sequences. 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52990" y="5355217"/>
            <a:ext cx="1825095" cy="137229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8678" y="5342644"/>
            <a:ext cx="1725240" cy="137229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525010" y="5039322"/>
            <a:ext cx="2020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When in memory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077408" y="4993799"/>
            <a:ext cx="32576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CPU and resources allocated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846850" y="5593320"/>
            <a:ext cx="10005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Process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887180" y="6342353"/>
            <a:ext cx="11488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 Program</a:t>
            </a:r>
            <a:endParaRPr lang="en-US" b="1" dirty="0">
              <a:solidFill>
                <a:srgbClr val="C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Example of Preemptive SJF</a:t>
            </a:r>
            <a:endParaRPr lang="en-US" altLang="en-US"/>
          </a:p>
        </p:txBody>
      </p:sp>
      <p:sp>
        <p:nvSpPr>
          <p:cNvPr id="42020" name="Rectangle 36"/>
          <p:cNvSpPr>
            <a:spLocks noGrp="1" noChangeArrowheads="1"/>
          </p:cNvSpPr>
          <p:nvPr>
            <p:ph type="body" idx="1"/>
          </p:nvPr>
        </p:nvSpPr>
        <p:spPr>
          <a:xfrm>
            <a:off x="2124075" y="1530351"/>
            <a:ext cx="7029450" cy="4114800"/>
          </a:xfrm>
          <a:noFill/>
        </p:spPr>
        <p:txBody>
          <a:bodyPr>
            <a:normAutofit lnSpcReduction="10000"/>
          </a:bodyPr>
          <a:lstStyle/>
          <a:p>
            <a:pPr>
              <a:buNone/>
              <a:tabLst>
                <a:tab pos="1603375" algn="ctr"/>
                <a:tab pos="3254375" algn="ctr"/>
                <a:tab pos="5143500" algn="ctr"/>
              </a:tabLst>
            </a:pPr>
            <a:r>
              <a:rPr lang="en-US" altLang="en-US" dirty="0"/>
              <a:t>		</a:t>
            </a:r>
            <a:r>
              <a:rPr lang="en-US" altLang="en-US" u="sng" dirty="0"/>
              <a:t>Process	Arrival Time</a:t>
            </a:r>
            <a:r>
              <a:rPr lang="en-US" altLang="en-US" dirty="0"/>
              <a:t>	</a:t>
            </a:r>
            <a:r>
              <a:rPr lang="en-US" altLang="en-US" u="sng" dirty="0"/>
              <a:t>Burst Time</a:t>
            </a:r>
            <a:endParaRPr lang="en-US" altLang="en-US" dirty="0"/>
          </a:p>
          <a:p>
            <a:pPr>
              <a:buNone/>
              <a:tabLst>
                <a:tab pos="1603375" algn="ctr"/>
                <a:tab pos="3254375" algn="ctr"/>
                <a:tab pos="5143500" algn="ctr"/>
              </a:tabLst>
            </a:pPr>
            <a:r>
              <a:rPr lang="en-US" altLang="en-US" dirty="0"/>
              <a:t>		</a:t>
            </a:r>
            <a:r>
              <a:rPr lang="en-US" altLang="en-US" i="1" dirty="0"/>
              <a:t>P</a:t>
            </a:r>
            <a:r>
              <a:rPr lang="en-US" altLang="en-US" i="1" baseline="-25000" dirty="0"/>
              <a:t>1</a:t>
            </a:r>
            <a:r>
              <a:rPr lang="en-US" altLang="en-US" dirty="0"/>
              <a:t>	0.0	7</a:t>
            </a:r>
            <a:endParaRPr lang="en-US" altLang="en-US" dirty="0"/>
          </a:p>
          <a:p>
            <a:pPr>
              <a:buNone/>
              <a:tabLst>
                <a:tab pos="1603375" algn="ctr"/>
                <a:tab pos="3254375" algn="ctr"/>
                <a:tab pos="5143500" algn="ctr"/>
              </a:tabLst>
            </a:pPr>
            <a:r>
              <a:rPr lang="en-US" altLang="en-US" dirty="0"/>
              <a:t>		 </a:t>
            </a:r>
            <a:r>
              <a:rPr lang="en-US" altLang="en-US" i="1" dirty="0"/>
              <a:t>P</a:t>
            </a:r>
            <a:r>
              <a:rPr lang="en-US" altLang="en-US" i="1" baseline="-25000" dirty="0"/>
              <a:t>2	</a:t>
            </a:r>
            <a:r>
              <a:rPr lang="en-US" altLang="en-US" dirty="0"/>
              <a:t>2.0	4</a:t>
            </a:r>
            <a:endParaRPr lang="en-US" altLang="en-US" dirty="0"/>
          </a:p>
          <a:p>
            <a:pPr>
              <a:buNone/>
              <a:tabLst>
                <a:tab pos="1603375" algn="ctr"/>
                <a:tab pos="3254375" algn="ctr"/>
                <a:tab pos="5143500" algn="ctr"/>
              </a:tabLst>
            </a:pPr>
            <a:r>
              <a:rPr lang="en-US" altLang="en-US" dirty="0"/>
              <a:t>		 </a:t>
            </a:r>
            <a:r>
              <a:rPr lang="en-US" altLang="en-US" i="1" dirty="0"/>
              <a:t>P</a:t>
            </a:r>
            <a:r>
              <a:rPr lang="en-US" altLang="en-US" i="1" baseline="-25000" dirty="0"/>
              <a:t>3</a:t>
            </a:r>
            <a:r>
              <a:rPr lang="en-US" altLang="en-US" dirty="0"/>
              <a:t>	4.0	1</a:t>
            </a:r>
            <a:endParaRPr lang="en-US" altLang="en-US" dirty="0"/>
          </a:p>
          <a:p>
            <a:pPr>
              <a:buNone/>
              <a:tabLst>
                <a:tab pos="1603375" algn="ctr"/>
                <a:tab pos="3254375" algn="ctr"/>
                <a:tab pos="5143500" algn="ctr"/>
              </a:tabLst>
            </a:pPr>
            <a:r>
              <a:rPr lang="en-US" altLang="en-US" dirty="0"/>
              <a:t>		 </a:t>
            </a:r>
            <a:r>
              <a:rPr lang="en-US" altLang="en-US" i="1" dirty="0"/>
              <a:t>P</a:t>
            </a:r>
            <a:r>
              <a:rPr lang="en-US" altLang="en-US" i="1" baseline="-25000" dirty="0"/>
              <a:t>4</a:t>
            </a:r>
            <a:r>
              <a:rPr lang="en-US" altLang="en-US" dirty="0"/>
              <a:t>	5.0	4</a:t>
            </a:r>
            <a:endParaRPr lang="en-US" altLang="en-US" dirty="0"/>
          </a:p>
          <a:p>
            <a:pPr>
              <a:tabLst>
                <a:tab pos="1603375" algn="ctr"/>
                <a:tab pos="3254375" algn="ctr"/>
                <a:tab pos="5143500" algn="ctr"/>
              </a:tabLst>
            </a:pPr>
            <a:r>
              <a:rPr lang="en-US" altLang="en-US" dirty="0"/>
              <a:t>SJF (preemptive)</a:t>
            </a:r>
            <a:endParaRPr lang="en-US" altLang="en-US" dirty="0"/>
          </a:p>
          <a:p>
            <a:pPr>
              <a:tabLst>
                <a:tab pos="1603375" algn="ctr"/>
                <a:tab pos="3254375" algn="ctr"/>
                <a:tab pos="5143500" algn="ctr"/>
              </a:tabLst>
            </a:pPr>
            <a:endParaRPr lang="en-US" altLang="en-US" dirty="0"/>
          </a:p>
          <a:p>
            <a:pPr>
              <a:tabLst>
                <a:tab pos="1603375" algn="ctr"/>
                <a:tab pos="3254375" algn="ctr"/>
                <a:tab pos="5143500" algn="ctr"/>
              </a:tabLst>
            </a:pPr>
            <a:endParaRPr lang="en-US" altLang="en-US" dirty="0"/>
          </a:p>
          <a:p>
            <a:pPr>
              <a:tabLst>
                <a:tab pos="1603375" algn="ctr"/>
                <a:tab pos="3254375" algn="ctr"/>
                <a:tab pos="5143500" algn="ctr"/>
              </a:tabLst>
            </a:pPr>
            <a:endParaRPr lang="en-US" altLang="en-US" dirty="0"/>
          </a:p>
          <a:p>
            <a:pPr>
              <a:tabLst>
                <a:tab pos="1603375" algn="ctr"/>
                <a:tab pos="3254375" algn="ctr"/>
                <a:tab pos="5143500" algn="ctr"/>
              </a:tabLst>
            </a:pPr>
            <a:endParaRPr lang="en-US" altLang="en-US" dirty="0"/>
          </a:p>
          <a:p>
            <a:pPr>
              <a:tabLst>
                <a:tab pos="1603375" algn="ctr"/>
                <a:tab pos="3254375" algn="ctr"/>
                <a:tab pos="5143500" algn="ctr"/>
              </a:tabLst>
            </a:pPr>
            <a:r>
              <a:rPr lang="en-US" altLang="en-US" dirty="0"/>
              <a:t>Average waiting time = (9 + 1 + 0 +2)/4 = 3</a:t>
            </a:r>
            <a:endParaRPr lang="en-US" altLang="en-US" i="1" baseline="-25000" dirty="0"/>
          </a:p>
        </p:txBody>
      </p:sp>
      <p:grpSp>
        <p:nvGrpSpPr>
          <p:cNvPr id="42058" name="Group 74"/>
          <p:cNvGrpSpPr/>
          <p:nvPr/>
        </p:nvGrpSpPr>
        <p:grpSpPr bwMode="auto">
          <a:xfrm>
            <a:off x="2895600" y="3752851"/>
            <a:ext cx="5924550" cy="1204913"/>
            <a:chOff x="864" y="2364"/>
            <a:chExt cx="3732" cy="759"/>
          </a:xfrm>
        </p:grpSpPr>
        <p:sp>
          <p:nvSpPr>
            <p:cNvPr id="42021" name="Rectangle 37"/>
            <p:cNvSpPr>
              <a:spLocks noChangeArrowheads="1"/>
            </p:cNvSpPr>
            <p:nvPr/>
          </p:nvSpPr>
          <p:spPr bwMode="auto">
            <a:xfrm flipH="1">
              <a:off x="960" y="2373"/>
              <a:ext cx="3504" cy="38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022" name="Text Box 38"/>
            <p:cNvSpPr txBox="1">
              <a:spLocks noChangeArrowheads="1"/>
            </p:cNvSpPr>
            <p:nvPr/>
          </p:nvSpPr>
          <p:spPr bwMode="auto">
            <a:xfrm flipH="1">
              <a:off x="1008" y="2411"/>
              <a:ext cx="248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/>
                <a:t>P</a:t>
              </a:r>
              <a:r>
                <a:rPr lang="en-US" altLang="en-US" baseline="-25000"/>
                <a:t>1</a:t>
              </a:r>
              <a:endParaRPr lang="en-US" altLang="en-US"/>
            </a:p>
          </p:txBody>
        </p:sp>
        <p:sp>
          <p:nvSpPr>
            <p:cNvPr id="42023" name="Text Box 39"/>
            <p:cNvSpPr txBox="1">
              <a:spLocks noChangeArrowheads="1"/>
            </p:cNvSpPr>
            <p:nvPr/>
          </p:nvSpPr>
          <p:spPr bwMode="auto">
            <a:xfrm flipH="1">
              <a:off x="1824" y="2411"/>
              <a:ext cx="248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/>
                <a:t>P</a:t>
              </a:r>
              <a:r>
                <a:rPr lang="en-US" altLang="en-US" baseline="-25000"/>
                <a:t>3</a:t>
              </a:r>
              <a:endParaRPr lang="en-US" altLang="en-US"/>
            </a:p>
          </p:txBody>
        </p:sp>
        <p:sp>
          <p:nvSpPr>
            <p:cNvPr id="42024" name="Text Box 40"/>
            <p:cNvSpPr txBox="1">
              <a:spLocks noChangeArrowheads="1"/>
            </p:cNvSpPr>
            <p:nvPr/>
          </p:nvSpPr>
          <p:spPr bwMode="auto">
            <a:xfrm flipH="1">
              <a:off x="1488" y="2411"/>
              <a:ext cx="248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/>
                <a:t>P</a:t>
              </a:r>
              <a:r>
                <a:rPr lang="en-US" altLang="en-US" baseline="-25000"/>
                <a:t>2</a:t>
              </a:r>
              <a:endParaRPr lang="en-US" altLang="en-US"/>
            </a:p>
          </p:txBody>
        </p:sp>
        <p:sp>
          <p:nvSpPr>
            <p:cNvPr id="42025" name="Line 41"/>
            <p:cNvSpPr>
              <a:spLocks noChangeShapeType="1"/>
            </p:cNvSpPr>
            <p:nvPr/>
          </p:nvSpPr>
          <p:spPr bwMode="auto">
            <a:xfrm flipH="1">
              <a:off x="4452" y="2748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026" name="Line 42"/>
            <p:cNvSpPr>
              <a:spLocks noChangeShapeType="1"/>
            </p:cNvSpPr>
            <p:nvPr/>
          </p:nvSpPr>
          <p:spPr bwMode="auto">
            <a:xfrm flipH="1">
              <a:off x="960" y="2757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027" name="Line 43"/>
            <p:cNvSpPr>
              <a:spLocks noChangeShapeType="1"/>
            </p:cNvSpPr>
            <p:nvPr/>
          </p:nvSpPr>
          <p:spPr bwMode="auto">
            <a:xfrm flipH="1">
              <a:off x="2688" y="2373"/>
              <a:ext cx="0" cy="3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028" name="Line 44"/>
            <p:cNvSpPr>
              <a:spLocks noChangeShapeType="1"/>
            </p:cNvSpPr>
            <p:nvPr/>
          </p:nvSpPr>
          <p:spPr bwMode="auto">
            <a:xfrm flipH="1">
              <a:off x="1344" y="2364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029" name="Line 45"/>
            <p:cNvSpPr>
              <a:spLocks noChangeShapeType="1"/>
            </p:cNvSpPr>
            <p:nvPr/>
          </p:nvSpPr>
          <p:spPr bwMode="auto">
            <a:xfrm flipH="1">
              <a:off x="2400" y="2757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031" name="Text Box 47"/>
            <p:cNvSpPr txBox="1">
              <a:spLocks noChangeArrowheads="1"/>
            </p:cNvSpPr>
            <p:nvPr/>
          </p:nvSpPr>
          <p:spPr bwMode="auto">
            <a:xfrm flipH="1">
              <a:off x="1728" y="2892"/>
              <a:ext cx="19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/>
                <a:t>4</a:t>
              </a:r>
              <a:endParaRPr lang="en-US" altLang="en-US"/>
            </a:p>
          </p:txBody>
        </p:sp>
        <p:sp>
          <p:nvSpPr>
            <p:cNvPr id="42032" name="Text Box 48"/>
            <p:cNvSpPr txBox="1">
              <a:spLocks noChangeArrowheads="1"/>
            </p:cNvSpPr>
            <p:nvPr/>
          </p:nvSpPr>
          <p:spPr bwMode="auto">
            <a:xfrm flipH="1">
              <a:off x="1248" y="2892"/>
              <a:ext cx="19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/>
                <a:t>2</a:t>
              </a:r>
              <a:endParaRPr lang="en-US" altLang="en-US"/>
            </a:p>
          </p:txBody>
        </p:sp>
        <p:sp>
          <p:nvSpPr>
            <p:cNvPr id="42033" name="Text Box 49"/>
            <p:cNvSpPr txBox="1">
              <a:spLocks noChangeArrowheads="1"/>
            </p:cNvSpPr>
            <p:nvPr/>
          </p:nvSpPr>
          <p:spPr bwMode="auto">
            <a:xfrm flipH="1">
              <a:off x="3312" y="2844"/>
              <a:ext cx="27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/>
                <a:t>11</a:t>
              </a:r>
              <a:endParaRPr lang="en-US" altLang="en-US"/>
            </a:p>
          </p:txBody>
        </p:sp>
        <p:sp>
          <p:nvSpPr>
            <p:cNvPr id="42034" name="Text Box 50"/>
            <p:cNvSpPr txBox="1">
              <a:spLocks noChangeArrowheads="1"/>
            </p:cNvSpPr>
            <p:nvPr/>
          </p:nvSpPr>
          <p:spPr bwMode="auto">
            <a:xfrm flipH="1">
              <a:off x="864" y="2853"/>
              <a:ext cx="19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/>
                <a:t>0</a:t>
              </a:r>
              <a:endParaRPr lang="en-US" altLang="en-US"/>
            </a:p>
          </p:txBody>
        </p:sp>
        <p:sp>
          <p:nvSpPr>
            <p:cNvPr id="42035" name="Text Box 51"/>
            <p:cNvSpPr txBox="1">
              <a:spLocks noChangeArrowheads="1"/>
            </p:cNvSpPr>
            <p:nvPr/>
          </p:nvSpPr>
          <p:spPr bwMode="auto">
            <a:xfrm flipH="1">
              <a:off x="2976" y="2411"/>
              <a:ext cx="248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/>
                <a:t>P</a:t>
              </a:r>
              <a:r>
                <a:rPr lang="en-US" altLang="en-US" baseline="-25000"/>
                <a:t>4</a:t>
              </a:r>
              <a:endParaRPr lang="en-US" altLang="en-US"/>
            </a:p>
          </p:txBody>
        </p:sp>
        <p:sp>
          <p:nvSpPr>
            <p:cNvPr id="42036" name="Line 52"/>
            <p:cNvSpPr>
              <a:spLocks noChangeShapeType="1"/>
            </p:cNvSpPr>
            <p:nvPr/>
          </p:nvSpPr>
          <p:spPr bwMode="auto">
            <a:xfrm flipH="1">
              <a:off x="3456" y="2373"/>
              <a:ext cx="0" cy="3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037" name="Line 53"/>
            <p:cNvSpPr>
              <a:spLocks noChangeShapeType="1"/>
            </p:cNvSpPr>
            <p:nvPr/>
          </p:nvSpPr>
          <p:spPr bwMode="auto">
            <a:xfrm flipH="1">
              <a:off x="1152" y="2686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038" name="Line 54"/>
            <p:cNvSpPr>
              <a:spLocks noChangeShapeType="1"/>
            </p:cNvSpPr>
            <p:nvPr/>
          </p:nvSpPr>
          <p:spPr bwMode="auto">
            <a:xfrm flipH="1">
              <a:off x="1632" y="2686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042" name="Line 58"/>
            <p:cNvSpPr>
              <a:spLocks noChangeShapeType="1"/>
            </p:cNvSpPr>
            <p:nvPr/>
          </p:nvSpPr>
          <p:spPr bwMode="auto">
            <a:xfrm flipH="1">
              <a:off x="2688" y="2757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043" name="Text Box 59"/>
            <p:cNvSpPr txBox="1">
              <a:spLocks noChangeArrowheads="1"/>
            </p:cNvSpPr>
            <p:nvPr/>
          </p:nvSpPr>
          <p:spPr bwMode="auto">
            <a:xfrm flipH="1">
              <a:off x="2064" y="2892"/>
              <a:ext cx="19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/>
                <a:t>5</a:t>
              </a:r>
              <a:endParaRPr lang="en-US" altLang="en-US"/>
            </a:p>
          </p:txBody>
        </p:sp>
        <p:sp>
          <p:nvSpPr>
            <p:cNvPr id="42044" name="Line 60"/>
            <p:cNvSpPr>
              <a:spLocks noChangeShapeType="1"/>
            </p:cNvSpPr>
            <p:nvPr/>
          </p:nvSpPr>
          <p:spPr bwMode="auto">
            <a:xfrm flipH="1">
              <a:off x="2928" y="2686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045" name="Line 61"/>
            <p:cNvSpPr>
              <a:spLocks noChangeShapeType="1"/>
            </p:cNvSpPr>
            <p:nvPr/>
          </p:nvSpPr>
          <p:spPr bwMode="auto">
            <a:xfrm flipH="1">
              <a:off x="3120" y="2686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046" name="Line 62"/>
            <p:cNvSpPr>
              <a:spLocks noChangeShapeType="1"/>
            </p:cNvSpPr>
            <p:nvPr/>
          </p:nvSpPr>
          <p:spPr bwMode="auto">
            <a:xfrm flipH="1">
              <a:off x="3312" y="2686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047" name="Line 63"/>
            <p:cNvSpPr>
              <a:spLocks noChangeShapeType="1"/>
            </p:cNvSpPr>
            <p:nvPr/>
          </p:nvSpPr>
          <p:spPr bwMode="auto">
            <a:xfrm flipH="1">
              <a:off x="3456" y="2757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048" name="Text Box 64"/>
            <p:cNvSpPr txBox="1">
              <a:spLocks noChangeArrowheads="1"/>
            </p:cNvSpPr>
            <p:nvPr/>
          </p:nvSpPr>
          <p:spPr bwMode="auto">
            <a:xfrm flipH="1">
              <a:off x="2592" y="2892"/>
              <a:ext cx="19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/>
                <a:t>7</a:t>
              </a:r>
              <a:endParaRPr lang="en-US" altLang="en-US"/>
            </a:p>
          </p:txBody>
        </p:sp>
        <p:sp>
          <p:nvSpPr>
            <p:cNvPr id="42049" name="Line 65"/>
            <p:cNvSpPr>
              <a:spLocks noChangeShapeType="1"/>
            </p:cNvSpPr>
            <p:nvPr/>
          </p:nvSpPr>
          <p:spPr bwMode="auto">
            <a:xfrm flipH="1">
              <a:off x="3696" y="2686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050" name="Line 66"/>
            <p:cNvSpPr>
              <a:spLocks noChangeShapeType="1"/>
            </p:cNvSpPr>
            <p:nvPr/>
          </p:nvSpPr>
          <p:spPr bwMode="auto">
            <a:xfrm flipH="1">
              <a:off x="3888" y="2686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051" name="Line 67"/>
            <p:cNvSpPr>
              <a:spLocks noChangeShapeType="1"/>
            </p:cNvSpPr>
            <p:nvPr/>
          </p:nvSpPr>
          <p:spPr bwMode="auto">
            <a:xfrm flipH="1">
              <a:off x="4080" y="2686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052" name="Line 68"/>
            <p:cNvSpPr>
              <a:spLocks noChangeShapeType="1"/>
            </p:cNvSpPr>
            <p:nvPr/>
          </p:nvSpPr>
          <p:spPr bwMode="auto">
            <a:xfrm flipH="1">
              <a:off x="1824" y="2364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053" name="Line 69"/>
            <p:cNvSpPr>
              <a:spLocks noChangeShapeType="1"/>
            </p:cNvSpPr>
            <p:nvPr/>
          </p:nvSpPr>
          <p:spPr bwMode="auto">
            <a:xfrm flipH="1">
              <a:off x="2160" y="2364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054" name="Text Box 70"/>
            <p:cNvSpPr txBox="1">
              <a:spLocks noChangeArrowheads="1"/>
            </p:cNvSpPr>
            <p:nvPr/>
          </p:nvSpPr>
          <p:spPr bwMode="auto">
            <a:xfrm flipH="1">
              <a:off x="2256" y="2411"/>
              <a:ext cx="248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/>
                <a:t>P</a:t>
              </a:r>
              <a:r>
                <a:rPr lang="en-US" altLang="en-US" baseline="-25000"/>
                <a:t>2</a:t>
              </a:r>
              <a:endParaRPr lang="en-US" altLang="en-US"/>
            </a:p>
          </p:txBody>
        </p:sp>
        <p:sp>
          <p:nvSpPr>
            <p:cNvPr id="42055" name="Text Box 71"/>
            <p:cNvSpPr txBox="1">
              <a:spLocks noChangeArrowheads="1"/>
            </p:cNvSpPr>
            <p:nvPr/>
          </p:nvSpPr>
          <p:spPr bwMode="auto">
            <a:xfrm flipH="1">
              <a:off x="3840" y="2411"/>
              <a:ext cx="248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/>
                <a:t>P</a:t>
              </a:r>
              <a:r>
                <a:rPr lang="en-US" altLang="en-US" baseline="-25000"/>
                <a:t>1</a:t>
              </a:r>
              <a:endParaRPr lang="en-US" altLang="en-US"/>
            </a:p>
          </p:txBody>
        </p:sp>
        <p:sp>
          <p:nvSpPr>
            <p:cNvPr id="42056" name="Line 72"/>
            <p:cNvSpPr>
              <a:spLocks noChangeShapeType="1"/>
            </p:cNvSpPr>
            <p:nvPr/>
          </p:nvSpPr>
          <p:spPr bwMode="auto">
            <a:xfrm flipH="1">
              <a:off x="4272" y="2686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057" name="Text Box 73"/>
            <p:cNvSpPr txBox="1">
              <a:spLocks noChangeArrowheads="1"/>
            </p:cNvSpPr>
            <p:nvPr/>
          </p:nvSpPr>
          <p:spPr bwMode="auto">
            <a:xfrm flipH="1">
              <a:off x="4320" y="2844"/>
              <a:ext cx="27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/>
                <a:t>16</a:t>
              </a:r>
              <a:endParaRPr lang="en-US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20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20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20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20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420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420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42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2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4202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2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020" grpId="0" uiExpand="1" build="p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Round Robin (RR)</a:t>
            </a:r>
            <a:endParaRPr lang="en-US" altLang="en-US"/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11079" y="1930400"/>
            <a:ext cx="8596668" cy="3880773"/>
          </a:xfrm>
        </p:spPr>
        <p:txBody>
          <a:bodyPr/>
          <a:lstStyle/>
          <a:p>
            <a:r>
              <a:rPr lang="en-US" altLang="en-US" dirty="0"/>
              <a:t>Each process gets a small unit of CPU time (</a:t>
            </a:r>
            <a:r>
              <a:rPr lang="en-US" altLang="en-US" i="1" dirty="0"/>
              <a:t>time quantum</a:t>
            </a:r>
            <a:r>
              <a:rPr lang="en-US" altLang="en-US" dirty="0"/>
              <a:t>), usually 10-100 milliseconds.  </a:t>
            </a:r>
            <a:endParaRPr lang="en-US" altLang="en-US" dirty="0"/>
          </a:p>
          <a:p>
            <a:r>
              <a:rPr lang="en-US" altLang="en-US" dirty="0"/>
              <a:t>After this time has elapsed, the process is preempted and added to the end of the ready queue.</a:t>
            </a:r>
            <a:endParaRPr lang="en-US" altLang="en-US" dirty="0"/>
          </a:p>
          <a:p>
            <a:r>
              <a:rPr lang="en-US" altLang="en-US" dirty="0"/>
              <a:t>If there are </a:t>
            </a:r>
            <a:r>
              <a:rPr lang="en-US" altLang="en-US" i="1" dirty="0"/>
              <a:t>n</a:t>
            </a:r>
            <a:r>
              <a:rPr lang="en-US" altLang="en-US" dirty="0"/>
              <a:t> processes in the ready queue and the time quantum is </a:t>
            </a:r>
            <a:r>
              <a:rPr lang="en-US" altLang="en-US" i="1" dirty="0"/>
              <a:t>q</a:t>
            </a:r>
            <a:r>
              <a:rPr lang="en-US" altLang="en-US" dirty="0"/>
              <a:t>, then each process gets 1/</a:t>
            </a:r>
            <a:r>
              <a:rPr lang="en-US" altLang="en-US" i="1" dirty="0"/>
              <a:t>n</a:t>
            </a:r>
            <a:r>
              <a:rPr lang="en-US" altLang="en-US" dirty="0"/>
              <a:t> of the CPU time in chunks of at most </a:t>
            </a:r>
            <a:r>
              <a:rPr lang="en-US" altLang="en-US" i="1" dirty="0"/>
              <a:t>q</a:t>
            </a:r>
            <a:r>
              <a:rPr lang="en-US" altLang="en-US" dirty="0"/>
              <a:t> time units at once.  No process waits more than (</a:t>
            </a:r>
            <a:r>
              <a:rPr lang="en-US" altLang="en-US" i="1" dirty="0"/>
              <a:t>n</a:t>
            </a:r>
            <a:r>
              <a:rPr lang="en-US" altLang="en-US" dirty="0"/>
              <a:t>-1)</a:t>
            </a:r>
            <a:r>
              <a:rPr lang="en-US" altLang="en-US" i="1" dirty="0"/>
              <a:t>q </a:t>
            </a:r>
            <a:r>
              <a:rPr lang="en-US" altLang="en-US" dirty="0"/>
              <a:t>time units.</a:t>
            </a:r>
            <a:endParaRPr lang="en-US" altLang="en-US" dirty="0"/>
          </a:p>
          <a:p>
            <a:r>
              <a:rPr lang="en-US" altLang="en-US" dirty="0"/>
              <a:t>Performance</a:t>
            </a:r>
            <a:endParaRPr lang="en-US" altLang="en-US" dirty="0"/>
          </a:p>
          <a:p>
            <a:pPr lvl="1"/>
            <a:r>
              <a:rPr lang="en-US" altLang="en-US" i="1" dirty="0"/>
              <a:t>q</a:t>
            </a:r>
            <a:r>
              <a:rPr lang="en-US" altLang="en-US" dirty="0"/>
              <a:t> large </a:t>
            </a:r>
            <a:r>
              <a:rPr lang="en-US" altLang="en-US" dirty="0">
                <a:sym typeface="Symbol" panose="05050102010706020507" pitchFamily="2" charset="2"/>
              </a:rPr>
              <a:t> FIFO</a:t>
            </a:r>
            <a:endParaRPr lang="en-US" altLang="en-US" dirty="0">
              <a:sym typeface="Symbol" panose="05050102010706020507" pitchFamily="2" charset="2"/>
            </a:endParaRPr>
          </a:p>
          <a:p>
            <a:pPr lvl="1"/>
            <a:r>
              <a:rPr lang="en-US" altLang="en-US" i="1" dirty="0">
                <a:sym typeface="Symbol" panose="05050102010706020507" pitchFamily="2" charset="2"/>
              </a:rPr>
              <a:t>q </a:t>
            </a:r>
            <a:r>
              <a:rPr lang="en-US" altLang="en-US" dirty="0">
                <a:sym typeface="Symbol" panose="05050102010706020507" pitchFamily="2" charset="2"/>
              </a:rPr>
              <a:t>small  </a:t>
            </a:r>
            <a:r>
              <a:rPr lang="en-US" altLang="en-US" i="1" dirty="0">
                <a:sym typeface="Symbol" panose="05050102010706020507" pitchFamily="2" charset="2"/>
              </a:rPr>
              <a:t>q </a:t>
            </a:r>
            <a:r>
              <a:rPr lang="en-US" altLang="en-US" dirty="0">
                <a:sym typeface="Symbol" panose="05050102010706020507" pitchFamily="2" charset="2"/>
              </a:rPr>
              <a:t>must be large with respect to context switch, otherwise overhead is too high.</a:t>
            </a:r>
            <a:endParaRPr lang="en-US" altLang="en-US" dirty="0">
              <a:sym typeface="Symbol" panose="05050102010706020507" pitchFamily="2" charset="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386083" y="4337166"/>
            <a:ext cx="2367789" cy="2211008"/>
          </a:xfrm>
          <a:prstGeom prst="rect">
            <a:avLst/>
          </a:prstGeom>
        </p:spPr>
      </p:pic>
      <p:graphicFrame>
        <p:nvGraphicFramePr>
          <p:cNvPr id="2" name="Table 3"/>
          <p:cNvGraphicFramePr>
            <a:graphicFrameLocks noGrp="1"/>
          </p:cNvGraphicFramePr>
          <p:nvPr/>
        </p:nvGraphicFramePr>
        <p:xfrm>
          <a:off x="6800966" y="3971406"/>
          <a:ext cx="857134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8567"/>
                <a:gridCol w="428567"/>
              </a:tblGrid>
              <a:tr h="347056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q</a:t>
                      </a:r>
                      <a:endParaRPr lang="en-US" dirty="0"/>
                    </a:p>
                  </a:txBody>
                  <a:tcPr/>
                </a:tc>
              </a:tr>
              <a:tr h="347056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>
          <a:xfrm>
            <a:off x="800579" y="450850"/>
            <a:ext cx="8054975" cy="844550"/>
          </a:xfrm>
        </p:spPr>
        <p:txBody>
          <a:bodyPr>
            <a:normAutofit fontScale="90000"/>
          </a:bodyPr>
          <a:lstStyle/>
          <a:p>
            <a:r>
              <a:rPr lang="en-US" altLang="en-US" dirty="0"/>
              <a:t>Example of RR with Time Quantum = 20</a:t>
            </a:r>
            <a:endParaRPr lang="en-US" altLang="en-US" dirty="0"/>
          </a:p>
        </p:txBody>
      </p:sp>
      <p:sp>
        <p:nvSpPr>
          <p:cNvPr id="471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434350" y="1433945"/>
            <a:ext cx="7750925" cy="4395355"/>
          </a:xfrm>
        </p:spPr>
        <p:txBody>
          <a:bodyPr>
            <a:normAutofit fontScale="92500" lnSpcReduction="10000"/>
          </a:bodyPr>
          <a:lstStyle/>
          <a:p>
            <a:pPr>
              <a:buNone/>
              <a:tabLst>
                <a:tab pos="2222500" algn="ctr"/>
                <a:tab pos="3997325" algn="ctr"/>
              </a:tabLst>
            </a:pPr>
            <a:r>
              <a:rPr lang="en-US" altLang="en-US" dirty="0"/>
              <a:t>		</a:t>
            </a:r>
            <a:r>
              <a:rPr lang="en-US" altLang="en-US" u="sng" dirty="0"/>
              <a:t>Process</a:t>
            </a:r>
            <a:r>
              <a:rPr lang="en-US" altLang="en-US" dirty="0"/>
              <a:t>	</a:t>
            </a:r>
            <a:r>
              <a:rPr lang="en-US" altLang="en-US" u="sng" dirty="0"/>
              <a:t>Burst Time</a:t>
            </a:r>
            <a:endParaRPr lang="en-US" altLang="en-US" u="sng" dirty="0"/>
          </a:p>
          <a:p>
            <a:pPr>
              <a:buNone/>
              <a:tabLst>
                <a:tab pos="2222500" algn="ctr"/>
                <a:tab pos="3997325" algn="ctr"/>
              </a:tabLst>
            </a:pPr>
            <a:r>
              <a:rPr lang="en-US" altLang="en-US" i="1" dirty="0"/>
              <a:t>		P</a:t>
            </a:r>
            <a:r>
              <a:rPr lang="en-US" altLang="en-US" i="1" baseline="-25000" dirty="0"/>
              <a:t>1	</a:t>
            </a:r>
            <a:r>
              <a:rPr lang="en-US" altLang="en-US" dirty="0"/>
              <a:t>53</a:t>
            </a:r>
            <a:endParaRPr lang="en-US" altLang="en-US" dirty="0"/>
          </a:p>
          <a:p>
            <a:pPr>
              <a:buNone/>
              <a:tabLst>
                <a:tab pos="2222500" algn="ctr"/>
                <a:tab pos="3997325" algn="ctr"/>
              </a:tabLst>
            </a:pPr>
            <a:r>
              <a:rPr lang="en-US" altLang="en-US" dirty="0"/>
              <a:t>		 </a:t>
            </a:r>
            <a:r>
              <a:rPr lang="en-US" altLang="en-US" i="1" dirty="0"/>
              <a:t>P</a:t>
            </a:r>
            <a:r>
              <a:rPr lang="en-US" altLang="en-US" i="1" baseline="-25000" dirty="0"/>
              <a:t>2	 </a:t>
            </a:r>
            <a:r>
              <a:rPr lang="en-US" altLang="en-US" dirty="0"/>
              <a:t>17</a:t>
            </a:r>
            <a:endParaRPr lang="en-US" altLang="en-US" dirty="0"/>
          </a:p>
          <a:p>
            <a:pPr>
              <a:buNone/>
              <a:tabLst>
                <a:tab pos="2222500" algn="ctr"/>
                <a:tab pos="3997325" algn="ctr"/>
              </a:tabLst>
            </a:pPr>
            <a:r>
              <a:rPr lang="en-US" altLang="en-US" dirty="0"/>
              <a:t>		 </a:t>
            </a:r>
            <a:r>
              <a:rPr lang="en-US" altLang="en-US" i="1" dirty="0"/>
              <a:t>P</a:t>
            </a:r>
            <a:r>
              <a:rPr lang="en-US" altLang="en-US" i="1" baseline="-25000" dirty="0"/>
              <a:t>3	</a:t>
            </a:r>
            <a:r>
              <a:rPr lang="en-US" altLang="en-US" dirty="0"/>
              <a:t>68</a:t>
            </a:r>
            <a:endParaRPr lang="en-US" altLang="en-US" dirty="0"/>
          </a:p>
          <a:p>
            <a:pPr>
              <a:buNone/>
              <a:tabLst>
                <a:tab pos="2222500" algn="ctr"/>
                <a:tab pos="3997325" algn="ctr"/>
              </a:tabLst>
            </a:pPr>
            <a:r>
              <a:rPr lang="en-US" altLang="en-US" dirty="0"/>
              <a:t>		 </a:t>
            </a:r>
            <a:r>
              <a:rPr lang="en-US" altLang="en-US" i="1" dirty="0"/>
              <a:t>P</a:t>
            </a:r>
            <a:r>
              <a:rPr lang="en-US" altLang="en-US" i="1" baseline="-25000" dirty="0"/>
              <a:t>4	 </a:t>
            </a:r>
            <a:r>
              <a:rPr lang="en-US" altLang="en-US" dirty="0"/>
              <a:t>24</a:t>
            </a:r>
            <a:endParaRPr lang="en-US" altLang="en-US" dirty="0"/>
          </a:p>
          <a:p>
            <a:pPr>
              <a:tabLst>
                <a:tab pos="2222500" algn="ctr"/>
                <a:tab pos="3997325" algn="ctr"/>
              </a:tabLst>
            </a:pPr>
            <a:r>
              <a:rPr lang="en-US" altLang="en-US" dirty="0"/>
              <a:t>The Gantt chart is: </a:t>
            </a:r>
            <a:br>
              <a:rPr lang="en-US" altLang="en-US" dirty="0"/>
            </a:br>
            <a:br>
              <a:rPr lang="en-US" altLang="en-US" dirty="0"/>
            </a:br>
            <a:br>
              <a:rPr lang="en-US" altLang="en-US" dirty="0"/>
            </a:br>
            <a:br>
              <a:rPr lang="en-US" altLang="en-US" dirty="0"/>
            </a:br>
            <a:br>
              <a:rPr lang="en-US" altLang="en-US" dirty="0"/>
            </a:br>
            <a:br>
              <a:rPr lang="en-US" altLang="en-US" dirty="0"/>
            </a:br>
            <a:endParaRPr lang="en-US" altLang="en-US" dirty="0"/>
          </a:p>
          <a:p>
            <a:pPr>
              <a:tabLst>
                <a:tab pos="2222500" algn="ctr"/>
                <a:tab pos="3997325" algn="ctr"/>
              </a:tabLst>
            </a:pPr>
            <a:endParaRPr lang="en-US" altLang="en-US" dirty="0"/>
          </a:p>
          <a:p>
            <a:pPr>
              <a:tabLst>
                <a:tab pos="2222500" algn="ctr"/>
                <a:tab pos="3997325" algn="ctr"/>
              </a:tabLst>
            </a:pPr>
            <a:r>
              <a:rPr lang="en-US" altLang="en-US" dirty="0"/>
              <a:t>Typically, higher average turnaround than SJF, but better </a:t>
            </a:r>
            <a:r>
              <a:rPr lang="en-US" altLang="en-US" i="1" dirty="0"/>
              <a:t>response</a:t>
            </a:r>
            <a:r>
              <a:rPr lang="en-US" altLang="en-US" dirty="0"/>
              <a:t>.</a:t>
            </a:r>
            <a:endParaRPr lang="en-US" altLang="en-US" dirty="0"/>
          </a:p>
        </p:txBody>
      </p:sp>
      <p:grpSp>
        <p:nvGrpSpPr>
          <p:cNvPr id="47131" name="Group 27"/>
          <p:cNvGrpSpPr/>
          <p:nvPr/>
        </p:nvGrpSpPr>
        <p:grpSpPr bwMode="auto">
          <a:xfrm>
            <a:off x="3252355" y="3771900"/>
            <a:ext cx="5932920" cy="1157289"/>
            <a:chOff x="1056" y="2640"/>
            <a:chExt cx="3812" cy="615"/>
          </a:xfrm>
        </p:grpSpPr>
        <p:grpSp>
          <p:nvGrpSpPr>
            <p:cNvPr id="47118" name="Group 14"/>
            <p:cNvGrpSpPr/>
            <p:nvPr/>
          </p:nvGrpSpPr>
          <p:grpSpPr bwMode="auto">
            <a:xfrm>
              <a:off x="1152" y="2640"/>
              <a:ext cx="3552" cy="384"/>
              <a:chOff x="1152" y="2736"/>
              <a:chExt cx="2880" cy="288"/>
            </a:xfrm>
          </p:grpSpPr>
          <p:sp>
            <p:nvSpPr>
              <p:cNvPr id="47108" name="Rectangle 4"/>
              <p:cNvSpPr>
                <a:spLocks noChangeArrowheads="1"/>
              </p:cNvSpPr>
              <p:nvPr/>
            </p:nvSpPr>
            <p:spPr bwMode="auto">
              <a:xfrm>
                <a:off x="1152" y="2736"/>
                <a:ext cx="288" cy="288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 altLang="en-US" dirty="0"/>
                  <a:t>P</a:t>
                </a:r>
                <a:r>
                  <a:rPr lang="en-US" altLang="en-US" baseline="-25000" dirty="0"/>
                  <a:t>1</a:t>
                </a:r>
                <a:endParaRPr lang="en-US" altLang="en-US" dirty="0"/>
              </a:p>
            </p:txBody>
          </p:sp>
          <p:sp>
            <p:nvSpPr>
              <p:cNvPr id="47109" name="Rectangle 5"/>
              <p:cNvSpPr>
                <a:spLocks noChangeArrowheads="1"/>
              </p:cNvSpPr>
              <p:nvPr/>
            </p:nvSpPr>
            <p:spPr bwMode="auto">
              <a:xfrm>
                <a:off x="1440" y="2736"/>
                <a:ext cx="288" cy="288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 altLang="en-US"/>
                  <a:t>P</a:t>
                </a:r>
                <a:r>
                  <a:rPr lang="en-US" altLang="en-US" baseline="-25000"/>
                  <a:t>2</a:t>
                </a:r>
                <a:endParaRPr lang="en-US" altLang="en-US" baseline="-25000"/>
              </a:p>
            </p:txBody>
          </p:sp>
          <p:sp>
            <p:nvSpPr>
              <p:cNvPr id="47110" name="Rectangle 6"/>
              <p:cNvSpPr>
                <a:spLocks noChangeArrowheads="1"/>
              </p:cNvSpPr>
              <p:nvPr/>
            </p:nvSpPr>
            <p:spPr bwMode="auto">
              <a:xfrm>
                <a:off x="1728" y="2736"/>
                <a:ext cx="288" cy="288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 altLang="en-US"/>
                  <a:t>P</a:t>
                </a:r>
                <a:r>
                  <a:rPr lang="en-US" altLang="en-US" baseline="-25000"/>
                  <a:t>3</a:t>
                </a:r>
                <a:endParaRPr lang="en-US" altLang="en-US" baseline="-25000"/>
              </a:p>
            </p:txBody>
          </p:sp>
          <p:sp>
            <p:nvSpPr>
              <p:cNvPr id="47111" name="Rectangle 7"/>
              <p:cNvSpPr>
                <a:spLocks noChangeArrowheads="1"/>
              </p:cNvSpPr>
              <p:nvPr/>
            </p:nvSpPr>
            <p:spPr bwMode="auto">
              <a:xfrm>
                <a:off x="2016" y="2736"/>
                <a:ext cx="288" cy="288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 altLang="en-US"/>
                  <a:t>P</a:t>
                </a:r>
                <a:r>
                  <a:rPr lang="en-US" altLang="en-US" baseline="-25000"/>
                  <a:t>4</a:t>
                </a:r>
                <a:endParaRPr lang="en-US" altLang="en-US" baseline="-25000"/>
              </a:p>
            </p:txBody>
          </p:sp>
          <p:sp>
            <p:nvSpPr>
              <p:cNvPr id="47112" name="Rectangle 8"/>
              <p:cNvSpPr>
                <a:spLocks noChangeArrowheads="1"/>
              </p:cNvSpPr>
              <p:nvPr/>
            </p:nvSpPr>
            <p:spPr bwMode="auto">
              <a:xfrm>
                <a:off x="2304" y="2736"/>
                <a:ext cx="288" cy="288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 altLang="en-US"/>
                  <a:t>P</a:t>
                </a:r>
                <a:r>
                  <a:rPr lang="en-US" altLang="en-US" baseline="-25000"/>
                  <a:t>1</a:t>
                </a:r>
                <a:endParaRPr lang="en-US" altLang="en-US" baseline="-25000"/>
              </a:p>
            </p:txBody>
          </p:sp>
          <p:sp>
            <p:nvSpPr>
              <p:cNvPr id="47113" name="Rectangle 9"/>
              <p:cNvSpPr>
                <a:spLocks noChangeArrowheads="1"/>
              </p:cNvSpPr>
              <p:nvPr/>
            </p:nvSpPr>
            <p:spPr bwMode="auto">
              <a:xfrm>
                <a:off x="2592" y="2736"/>
                <a:ext cx="288" cy="288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 altLang="en-US"/>
                  <a:t>P</a:t>
                </a:r>
                <a:r>
                  <a:rPr lang="en-US" altLang="en-US" baseline="-25000"/>
                  <a:t>3</a:t>
                </a:r>
                <a:endParaRPr lang="en-US" altLang="en-US" baseline="-25000"/>
              </a:p>
            </p:txBody>
          </p:sp>
          <p:sp>
            <p:nvSpPr>
              <p:cNvPr id="47114" name="Rectangle 10"/>
              <p:cNvSpPr>
                <a:spLocks noChangeArrowheads="1"/>
              </p:cNvSpPr>
              <p:nvPr/>
            </p:nvSpPr>
            <p:spPr bwMode="auto">
              <a:xfrm>
                <a:off x="2880" y="2736"/>
                <a:ext cx="288" cy="288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 altLang="en-US"/>
                  <a:t>P</a:t>
                </a:r>
                <a:r>
                  <a:rPr lang="en-US" altLang="en-US" baseline="-25000"/>
                  <a:t>4</a:t>
                </a:r>
                <a:endParaRPr lang="en-US" altLang="en-US" baseline="-25000"/>
              </a:p>
            </p:txBody>
          </p:sp>
          <p:sp>
            <p:nvSpPr>
              <p:cNvPr id="47115" name="Rectangle 11"/>
              <p:cNvSpPr>
                <a:spLocks noChangeArrowheads="1"/>
              </p:cNvSpPr>
              <p:nvPr/>
            </p:nvSpPr>
            <p:spPr bwMode="auto">
              <a:xfrm>
                <a:off x="3168" y="2736"/>
                <a:ext cx="288" cy="288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 altLang="en-US"/>
                  <a:t>P</a:t>
                </a:r>
                <a:r>
                  <a:rPr lang="en-US" altLang="en-US" baseline="-25000"/>
                  <a:t>1</a:t>
                </a:r>
                <a:endParaRPr lang="en-US" altLang="en-US" baseline="-25000"/>
              </a:p>
            </p:txBody>
          </p:sp>
          <p:sp>
            <p:nvSpPr>
              <p:cNvPr id="47116" name="Rectangle 12"/>
              <p:cNvSpPr>
                <a:spLocks noChangeArrowheads="1"/>
              </p:cNvSpPr>
              <p:nvPr/>
            </p:nvSpPr>
            <p:spPr bwMode="auto">
              <a:xfrm>
                <a:off x="3456" y="2736"/>
                <a:ext cx="288" cy="288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 altLang="en-US"/>
                  <a:t>P</a:t>
                </a:r>
                <a:r>
                  <a:rPr lang="en-US" altLang="en-US" baseline="-25000"/>
                  <a:t>3</a:t>
                </a:r>
                <a:endParaRPr lang="en-US" altLang="en-US" baseline="-25000"/>
              </a:p>
            </p:txBody>
          </p:sp>
          <p:sp>
            <p:nvSpPr>
              <p:cNvPr id="47117" name="Rectangle 13"/>
              <p:cNvSpPr>
                <a:spLocks noChangeArrowheads="1"/>
              </p:cNvSpPr>
              <p:nvPr/>
            </p:nvSpPr>
            <p:spPr bwMode="auto">
              <a:xfrm>
                <a:off x="3744" y="2736"/>
                <a:ext cx="288" cy="288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 altLang="en-US"/>
                  <a:t>P</a:t>
                </a:r>
                <a:r>
                  <a:rPr lang="en-US" altLang="en-US" baseline="-25000"/>
                  <a:t>3</a:t>
                </a:r>
                <a:endParaRPr lang="en-US" altLang="en-US" baseline="-25000"/>
              </a:p>
            </p:txBody>
          </p:sp>
        </p:grpSp>
        <p:sp>
          <p:nvSpPr>
            <p:cNvPr id="47119" name="Text Box 15"/>
            <p:cNvSpPr txBox="1">
              <a:spLocks noChangeArrowheads="1"/>
            </p:cNvSpPr>
            <p:nvPr/>
          </p:nvSpPr>
          <p:spPr bwMode="auto">
            <a:xfrm>
              <a:off x="1056" y="3024"/>
              <a:ext cx="19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/>
                <a:t>0</a:t>
              </a:r>
              <a:endParaRPr lang="en-US" altLang="en-US"/>
            </a:p>
          </p:txBody>
        </p:sp>
        <p:sp>
          <p:nvSpPr>
            <p:cNvPr id="47120" name="Text Box 16"/>
            <p:cNvSpPr txBox="1">
              <a:spLocks noChangeArrowheads="1"/>
            </p:cNvSpPr>
            <p:nvPr/>
          </p:nvSpPr>
          <p:spPr bwMode="auto">
            <a:xfrm>
              <a:off x="1352" y="3024"/>
              <a:ext cx="27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/>
                <a:t>20</a:t>
              </a:r>
              <a:endParaRPr lang="en-US" altLang="en-US"/>
            </a:p>
          </p:txBody>
        </p:sp>
        <p:sp>
          <p:nvSpPr>
            <p:cNvPr id="47121" name="Text Box 17"/>
            <p:cNvSpPr txBox="1">
              <a:spLocks noChangeArrowheads="1"/>
            </p:cNvSpPr>
            <p:nvPr/>
          </p:nvSpPr>
          <p:spPr bwMode="auto">
            <a:xfrm>
              <a:off x="1688" y="3024"/>
              <a:ext cx="27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/>
                <a:t>37</a:t>
              </a:r>
              <a:endParaRPr lang="en-US" altLang="en-US"/>
            </a:p>
          </p:txBody>
        </p:sp>
        <p:sp>
          <p:nvSpPr>
            <p:cNvPr id="47122" name="Text Box 18"/>
            <p:cNvSpPr txBox="1">
              <a:spLocks noChangeArrowheads="1"/>
            </p:cNvSpPr>
            <p:nvPr/>
          </p:nvSpPr>
          <p:spPr bwMode="auto">
            <a:xfrm>
              <a:off x="2068" y="3024"/>
              <a:ext cx="27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/>
                <a:t>57</a:t>
              </a:r>
              <a:endParaRPr lang="en-US" altLang="en-US"/>
            </a:p>
          </p:txBody>
        </p:sp>
        <p:sp>
          <p:nvSpPr>
            <p:cNvPr id="47123" name="Text Box 19"/>
            <p:cNvSpPr txBox="1">
              <a:spLocks noChangeArrowheads="1"/>
            </p:cNvSpPr>
            <p:nvPr/>
          </p:nvSpPr>
          <p:spPr bwMode="auto">
            <a:xfrm>
              <a:off x="2456" y="3024"/>
              <a:ext cx="27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/>
                <a:t>77</a:t>
              </a:r>
              <a:endParaRPr lang="en-US" altLang="en-US"/>
            </a:p>
          </p:txBody>
        </p:sp>
        <p:sp>
          <p:nvSpPr>
            <p:cNvPr id="47124" name="Text Box 20"/>
            <p:cNvSpPr txBox="1">
              <a:spLocks noChangeArrowheads="1"/>
            </p:cNvSpPr>
            <p:nvPr/>
          </p:nvSpPr>
          <p:spPr bwMode="auto">
            <a:xfrm>
              <a:off x="2792" y="3024"/>
              <a:ext cx="27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/>
                <a:t>97</a:t>
              </a:r>
              <a:endParaRPr lang="en-US" altLang="en-US"/>
            </a:p>
          </p:txBody>
        </p:sp>
        <p:sp>
          <p:nvSpPr>
            <p:cNvPr id="47125" name="Text Box 21"/>
            <p:cNvSpPr txBox="1">
              <a:spLocks noChangeArrowheads="1"/>
            </p:cNvSpPr>
            <p:nvPr/>
          </p:nvSpPr>
          <p:spPr bwMode="auto">
            <a:xfrm>
              <a:off x="3088" y="3024"/>
              <a:ext cx="35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/>
                <a:t>117</a:t>
              </a:r>
              <a:endParaRPr lang="en-US" altLang="en-US"/>
            </a:p>
          </p:txBody>
        </p:sp>
        <p:sp>
          <p:nvSpPr>
            <p:cNvPr id="47126" name="Text Box 22"/>
            <p:cNvSpPr txBox="1">
              <a:spLocks noChangeArrowheads="1"/>
            </p:cNvSpPr>
            <p:nvPr/>
          </p:nvSpPr>
          <p:spPr bwMode="auto">
            <a:xfrm>
              <a:off x="3472" y="3024"/>
              <a:ext cx="35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/>
                <a:t>121</a:t>
              </a:r>
              <a:endParaRPr lang="en-US" altLang="en-US"/>
            </a:p>
          </p:txBody>
        </p:sp>
        <p:sp>
          <p:nvSpPr>
            <p:cNvPr id="47128" name="Text Box 24"/>
            <p:cNvSpPr txBox="1">
              <a:spLocks noChangeArrowheads="1"/>
            </p:cNvSpPr>
            <p:nvPr/>
          </p:nvSpPr>
          <p:spPr bwMode="auto">
            <a:xfrm>
              <a:off x="3808" y="3024"/>
              <a:ext cx="35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/>
                <a:t>134</a:t>
              </a:r>
              <a:endParaRPr lang="en-US" altLang="en-US"/>
            </a:p>
          </p:txBody>
        </p:sp>
        <p:sp>
          <p:nvSpPr>
            <p:cNvPr id="47129" name="Text Box 25"/>
            <p:cNvSpPr txBox="1">
              <a:spLocks noChangeArrowheads="1"/>
            </p:cNvSpPr>
            <p:nvPr/>
          </p:nvSpPr>
          <p:spPr bwMode="auto">
            <a:xfrm>
              <a:off x="4176" y="3024"/>
              <a:ext cx="35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/>
                <a:t>154</a:t>
              </a:r>
              <a:endParaRPr lang="en-US" altLang="en-US"/>
            </a:p>
          </p:txBody>
        </p:sp>
        <p:sp>
          <p:nvSpPr>
            <p:cNvPr id="47130" name="Text Box 26"/>
            <p:cNvSpPr txBox="1">
              <a:spLocks noChangeArrowheads="1"/>
            </p:cNvSpPr>
            <p:nvPr/>
          </p:nvSpPr>
          <p:spPr bwMode="auto">
            <a:xfrm>
              <a:off x="4512" y="3024"/>
              <a:ext cx="35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/>
                <a:t>162</a:t>
              </a:r>
              <a:endParaRPr lang="en-US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 of RR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45425" y="2101264"/>
            <a:ext cx="5853233" cy="2003374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Priority Scheduling</a:t>
            </a:r>
            <a:endParaRPr lang="en-US" altLang="en-US"/>
          </a:p>
        </p:txBody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A priority number (integer) is associated with each process</a:t>
            </a:r>
            <a:endParaRPr lang="en-US" altLang="en-US" dirty="0"/>
          </a:p>
          <a:p>
            <a:r>
              <a:rPr lang="en-US" altLang="en-US" dirty="0"/>
              <a:t>The CPU is allocated to the process with the highest priority (</a:t>
            </a:r>
            <a:br>
              <a:rPr lang="en-US" altLang="en-US" dirty="0"/>
            </a:br>
            <a:r>
              <a:rPr lang="en-US" altLang="en-US" dirty="0"/>
              <a:t>smallest integer </a:t>
            </a:r>
            <a:r>
              <a:rPr lang="en-US" altLang="en-US" dirty="0">
                <a:sym typeface="Symbol" panose="05050102010706020507" pitchFamily="2" charset="2"/>
              </a:rPr>
              <a:t> highest priority).</a:t>
            </a:r>
            <a:endParaRPr lang="en-US" altLang="en-US" dirty="0">
              <a:sym typeface="Symbol" panose="05050102010706020507" pitchFamily="2" charset="2"/>
            </a:endParaRPr>
          </a:p>
          <a:p>
            <a:pPr lvl="1"/>
            <a:r>
              <a:rPr lang="en-US" altLang="en-US" dirty="0"/>
              <a:t>Preemptive</a:t>
            </a:r>
            <a:endParaRPr lang="en-US" altLang="en-US" dirty="0"/>
          </a:p>
          <a:p>
            <a:pPr lvl="1"/>
            <a:r>
              <a:rPr lang="en-US" altLang="en-US" dirty="0" err="1"/>
              <a:t>nonpreemptive</a:t>
            </a:r>
            <a:endParaRPr lang="en-US" altLang="en-US" dirty="0"/>
          </a:p>
          <a:p>
            <a:r>
              <a:rPr lang="en-US" altLang="en-US" dirty="0"/>
              <a:t>SJF is a priority scheduling where priority is the predicted next CPU burst time.</a:t>
            </a:r>
            <a:endParaRPr lang="en-US" altLang="en-US" dirty="0"/>
          </a:p>
          <a:p>
            <a:r>
              <a:rPr lang="en-US" altLang="en-US" dirty="0"/>
              <a:t>Problem </a:t>
            </a:r>
            <a:r>
              <a:rPr lang="en-US" altLang="en-US" dirty="0">
                <a:sym typeface="Symbol" panose="05050102010706020507" pitchFamily="2" charset="2"/>
              </a:rPr>
              <a:t> Starvation – low priority processes may never execute.</a:t>
            </a:r>
            <a:endParaRPr lang="en-US" altLang="en-US" dirty="0">
              <a:sym typeface="Symbol" panose="05050102010706020507" pitchFamily="2" charset="2"/>
            </a:endParaRPr>
          </a:p>
          <a:p>
            <a:r>
              <a:rPr lang="en-US" altLang="en-US" dirty="0">
                <a:sym typeface="Symbol" panose="05050102010706020507" pitchFamily="2" charset="2"/>
              </a:rPr>
              <a:t>Solution  Aging – as time progresses increase the priority of the process.</a:t>
            </a:r>
            <a:endParaRPr lang="en-US" altLang="en-US" dirty="0">
              <a:sym typeface="Symbol" panose="05050102010706020507" pitchFamily="2" charset="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50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50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450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450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450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450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450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059" grpId="0" build="p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16353" y="3096404"/>
            <a:ext cx="8596668" cy="1320800"/>
          </a:xfrm>
        </p:spPr>
        <p:txBody>
          <a:bodyPr>
            <a:normAutofit/>
          </a:bodyPr>
          <a:lstStyle/>
          <a:p>
            <a:r>
              <a:rPr lang="en-US" sz="6600" dirty="0"/>
              <a:t>THREADS</a:t>
            </a:r>
            <a:endParaRPr lang="en-US" sz="6600" dirty="0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MS PGothic" panose="020B0600070205080204" pitchFamily="34" charset="-128"/>
              </a:rPr>
              <a:t>Thread Overview</a:t>
            </a:r>
            <a:endParaRPr lang="en-US" altLang="en-US">
              <a:ea typeface="MS PGothic" panose="020B0600070205080204" pitchFamily="34" charset="-128"/>
            </a:endParaRPr>
          </a:p>
        </p:txBody>
      </p:sp>
      <p:sp>
        <p:nvSpPr>
          <p:cNvPr id="6147" name="Content Placeholder 2"/>
          <p:cNvSpPr>
            <a:spLocks noGrp="1"/>
          </p:cNvSpPr>
          <p:nvPr>
            <p:ph idx="1"/>
          </p:nvPr>
        </p:nvSpPr>
        <p:spPr>
          <a:xfrm>
            <a:off x="677334" y="2160589"/>
            <a:ext cx="8596668" cy="4363779"/>
          </a:xfrm>
        </p:spPr>
        <p:txBody>
          <a:bodyPr>
            <a:normAutofit lnSpcReduction="10000"/>
          </a:bodyPr>
          <a:lstStyle/>
          <a:p>
            <a:r>
              <a:rPr lang="en-US" altLang="en-US" dirty="0">
                <a:ea typeface="MS PGothic" panose="020B0600070205080204" pitchFamily="34" charset="-128"/>
              </a:rPr>
              <a:t>Threads are mechanisms that permit an application to perform multiple tasks concurrently.</a:t>
            </a:r>
            <a:endParaRPr lang="en-US" altLang="en-US" dirty="0">
              <a:ea typeface="MS PGothic" panose="020B0600070205080204" pitchFamily="34" charset="-128"/>
            </a:endParaRPr>
          </a:p>
          <a:p>
            <a:endParaRPr lang="en-US" altLang="en-US" dirty="0">
              <a:ea typeface="MS PGothic" panose="020B0600070205080204" pitchFamily="34" charset="-128"/>
            </a:endParaRPr>
          </a:p>
          <a:p>
            <a:r>
              <a:rPr lang="en-US" altLang="en-US" dirty="0">
                <a:ea typeface="MS PGothic" panose="020B0600070205080204" pitchFamily="34" charset="-128"/>
              </a:rPr>
              <a:t>Thread is a basic unit of CPU utilization</a:t>
            </a:r>
            <a:endParaRPr lang="en-US" altLang="en-US" dirty="0">
              <a:ea typeface="MS PGothic" panose="020B0600070205080204" pitchFamily="34" charset="-128"/>
            </a:endParaRP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Thread ID</a:t>
            </a:r>
            <a:endParaRPr lang="en-US" altLang="en-US" dirty="0">
              <a:ea typeface="MS PGothic" panose="020B0600070205080204" pitchFamily="34" charset="-128"/>
            </a:endParaRP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Program counter</a:t>
            </a:r>
            <a:endParaRPr lang="en-US" altLang="en-US" dirty="0">
              <a:ea typeface="MS PGothic" panose="020B0600070205080204" pitchFamily="34" charset="-128"/>
            </a:endParaRP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Register set</a:t>
            </a:r>
            <a:endParaRPr lang="en-US" altLang="en-US" dirty="0">
              <a:ea typeface="MS PGothic" panose="020B0600070205080204" pitchFamily="34" charset="-128"/>
            </a:endParaRP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Stack</a:t>
            </a:r>
            <a:endParaRPr lang="en-US" altLang="en-US" dirty="0">
              <a:ea typeface="MS PGothic" panose="020B0600070205080204" pitchFamily="34" charset="-128"/>
            </a:endParaRPr>
          </a:p>
          <a:p>
            <a:pPr lvl="1"/>
            <a:endParaRPr lang="en-US" altLang="en-US" dirty="0">
              <a:ea typeface="MS PGothic" panose="020B0600070205080204" pitchFamily="34" charset="-128"/>
            </a:endParaRPr>
          </a:p>
          <a:p>
            <a:r>
              <a:rPr lang="en-US" altLang="en-US" dirty="0">
                <a:ea typeface="MS PGothic" panose="020B0600070205080204" pitchFamily="34" charset="-128"/>
              </a:rPr>
              <a:t>A single program can contain multiple threads</a:t>
            </a:r>
            <a:endParaRPr lang="en-US" altLang="en-US" dirty="0">
              <a:ea typeface="MS PGothic" panose="020B0600070205080204" pitchFamily="34" charset="-128"/>
            </a:endParaRP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Threads share with other threads belonging to the same process</a:t>
            </a:r>
            <a:endParaRPr lang="en-US" altLang="en-US" dirty="0">
              <a:ea typeface="MS PGothic" panose="020B0600070205080204" pitchFamily="34" charset="-128"/>
            </a:endParaRPr>
          </a:p>
          <a:p>
            <a:pPr lvl="2"/>
            <a:r>
              <a:rPr lang="en-US" altLang="en-US" dirty="0">
                <a:ea typeface="MS PGothic" panose="020B0600070205080204" pitchFamily="34" charset="-128"/>
              </a:rPr>
              <a:t>Code, data, open files…….</a:t>
            </a:r>
            <a:endParaRPr lang="en-US" altLang="en-US" dirty="0">
              <a:ea typeface="MS PGothic" panose="020B0600070205080204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2352675" y="277813"/>
            <a:ext cx="8229600" cy="576262"/>
          </a:xfrm>
        </p:spPr>
        <p:txBody>
          <a:bodyPr>
            <a:normAutofit fontScale="90000"/>
          </a:bodyPr>
          <a:lstStyle/>
          <a:p>
            <a:r>
              <a:rPr lang="en-US" altLang="en-US">
                <a:ea typeface="MS PGothic" panose="020B0600070205080204" pitchFamily="34" charset="-128"/>
              </a:rPr>
              <a:t>Single and Multithreaded Processes</a:t>
            </a:r>
            <a:endParaRPr lang="en-US" altLang="en-US">
              <a:ea typeface="MS PGothic" panose="020B0600070205080204" pitchFamily="34" charset="-128"/>
            </a:endParaRPr>
          </a:p>
        </p:txBody>
      </p:sp>
      <p:pic>
        <p:nvPicPr>
          <p:cNvPr id="6147" name="Picture 10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7557" y="1218517"/>
            <a:ext cx="6529387" cy="436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2" name="Picture 10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077"/>
          <a:stretch>
            <a:fillRect/>
          </a:stretch>
        </p:blipFill>
        <p:spPr bwMode="auto">
          <a:xfrm>
            <a:off x="1827557" y="1224867"/>
            <a:ext cx="2803525" cy="436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>
            <a:spLocks noChangeArrowheads="1"/>
          </p:cNvSpPr>
          <p:nvPr/>
        </p:nvSpPr>
        <p:spPr bwMode="auto">
          <a:xfrm>
            <a:off x="1131898" y="6395521"/>
            <a:ext cx="869172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dirty="0"/>
              <a:t>Traditional </a:t>
            </a:r>
            <a:r>
              <a:rPr lang="en-US" altLang="en-US" b="1" dirty="0">
                <a:solidFill>
                  <a:srgbClr val="002060"/>
                </a:solidFill>
              </a:rPr>
              <a:t>(heavyweight) </a:t>
            </a:r>
            <a:r>
              <a:rPr lang="en-US" altLang="en-US" dirty="0"/>
              <a:t> process has a single thread of control</a:t>
            </a:r>
            <a:endParaRPr lang="en-US" altLang="en-US" dirty="0"/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1827557" y="5639483"/>
            <a:ext cx="295116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b="1">
                <a:solidFill>
                  <a:srgbClr val="002060"/>
                </a:solidFill>
              </a:rPr>
              <a:t>heavyweight</a:t>
            </a:r>
            <a:r>
              <a:rPr lang="en-US" altLang="en-US"/>
              <a:t> process</a:t>
            </a:r>
            <a:endParaRPr lang="en-US" altLang="en-US"/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5253682" y="5639484"/>
            <a:ext cx="29495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b="1">
                <a:solidFill>
                  <a:srgbClr val="002060"/>
                </a:solidFill>
              </a:rPr>
              <a:t>lightweight</a:t>
            </a:r>
            <a:r>
              <a:rPr lang="en-US" altLang="en-US"/>
              <a:t> process</a:t>
            </a:r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7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/>
          <p:cNvSpPr>
            <a:spLocks noGrp="1"/>
          </p:cNvSpPr>
          <p:nvPr>
            <p:ph type="title"/>
          </p:nvPr>
        </p:nvSpPr>
        <p:spPr>
          <a:xfrm>
            <a:off x="496214" y="426768"/>
            <a:ext cx="8596668" cy="1320800"/>
          </a:xfrm>
        </p:spPr>
        <p:txBody>
          <a:bodyPr/>
          <a:lstStyle/>
          <a:p>
            <a:r>
              <a:rPr lang="en-US" altLang="en-US" dirty="0">
                <a:ea typeface="MS PGothic" panose="020B0600070205080204" pitchFamily="34" charset="-128"/>
              </a:rPr>
              <a:t>Threads in Memory</a:t>
            </a:r>
            <a:endParaRPr lang="en-US" altLang="en-US" dirty="0">
              <a:ea typeface="MS PGothic" panose="020B0600070205080204" pitchFamily="34" charset="-128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205038" y="969964"/>
            <a:ext cx="8462962" cy="5641975"/>
          </a:xfrm>
        </p:spPr>
        <p:txBody>
          <a:bodyPr/>
          <a:lstStyle/>
          <a:p>
            <a:pPr marL="0" indent="0">
              <a:buNone/>
              <a:defRPr/>
            </a:pPr>
            <a:r>
              <a:rPr lang="en-US" dirty="0"/>
              <a:t>Memory is allocated for a process in segments or parts:</a:t>
            </a:r>
            <a:endParaRPr lang="en-US" dirty="0"/>
          </a:p>
          <a:p>
            <a:pPr>
              <a:buFont typeface="Monotype Sorts" pitchFamily="2" charset="2"/>
              <a:buChar char="n"/>
              <a:defRPr/>
            </a:pP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3532189" y="1485901"/>
            <a:ext cx="5519737" cy="4784725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</a:ln>
        </p:spPr>
        <p:txBody>
          <a:bodyPr wrap="none"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2025651" y="5900739"/>
            <a:ext cx="121761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/>
              <a:t>0000000</a:t>
            </a:r>
            <a:endParaRPr lang="en-US" altLang="en-US"/>
          </a:p>
        </p:txBody>
      </p:sp>
      <p:grpSp>
        <p:nvGrpSpPr>
          <p:cNvPr id="13" name="Group 12"/>
          <p:cNvGrpSpPr/>
          <p:nvPr/>
        </p:nvGrpSpPr>
        <p:grpSpPr bwMode="auto">
          <a:xfrm>
            <a:off x="1944689" y="2236788"/>
            <a:ext cx="477837" cy="3135312"/>
            <a:chOff x="420078" y="2237014"/>
            <a:chExt cx="477993" cy="3135086"/>
          </a:xfrm>
        </p:grpSpPr>
        <p:cxnSp>
          <p:nvCxnSpPr>
            <p:cNvPr id="8220" name="Straight Arrow Connector 7"/>
            <p:cNvCxnSpPr>
              <a:cxnSpLocks noChangeShapeType="1"/>
            </p:cNvCxnSpPr>
            <p:nvPr/>
          </p:nvCxnSpPr>
          <p:spPr bwMode="auto">
            <a:xfrm flipV="1">
              <a:off x="881743" y="2237014"/>
              <a:ext cx="16328" cy="3135086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0" name="TextBox 9"/>
            <p:cNvSpPr txBox="1"/>
            <p:nvPr/>
          </p:nvSpPr>
          <p:spPr>
            <a:xfrm>
              <a:off x="420078" y="2237238"/>
              <a:ext cx="461816" cy="3107358"/>
            </a:xfrm>
            <a:prstGeom prst="rect">
              <a:avLst/>
            </a:prstGeom>
            <a:noFill/>
          </p:spPr>
          <p:txBody>
            <a:bodyPr vert="vert270" wrap="none">
              <a:spAutoFit/>
            </a:bodyPr>
            <a:lstStyle/>
            <a:p>
              <a:pPr eaLnBrk="0" hangingPunct="0">
                <a:defRPr/>
              </a:pPr>
              <a:r>
                <a:rPr lang="en-US" dirty="0">
                  <a:latin typeface="Verdana" panose="020B0604030504040204" pitchFamily="34" charset="0"/>
                  <a:ea typeface="MS PGothic" panose="020B0600070205080204" pitchFamily="34" charset="-128"/>
                </a:rPr>
                <a:t>Increasing virtual address</a:t>
              </a:r>
              <a:endParaRPr lang="en-US" dirty="0">
                <a:latin typeface="Verdana" panose="020B0604030504040204" pitchFamily="34" charset="0"/>
                <a:ea typeface="MS PGothic" panose="020B0600070205080204" pitchFamily="34" charset="-128"/>
              </a:endParaRPr>
            </a:p>
          </p:txBody>
        </p:sp>
      </p:grp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3532189" y="4254501"/>
            <a:ext cx="5519737" cy="1793875"/>
          </a:xfrm>
          <a:prstGeom prst="rect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</a:ln>
        </p:spPr>
        <p:txBody>
          <a:bodyPr wrap="none"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sz="1200"/>
              <a:t>Text ( program code)</a:t>
            </a:r>
            <a:endParaRPr lang="en-US" altLang="en-US" sz="1200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3525839" y="4070351"/>
            <a:ext cx="5519737" cy="168275"/>
          </a:xfrm>
          <a:prstGeom prst="rect">
            <a:avLst/>
          </a:prstGeom>
          <a:solidFill>
            <a:srgbClr val="99FF33"/>
          </a:solidFill>
          <a:ln w="9525" algn="ctr">
            <a:solidFill>
              <a:schemeClr val="tx1"/>
            </a:solidFill>
            <a:round/>
          </a:ln>
        </p:spPr>
        <p:txBody>
          <a:bodyPr wrap="none" anchor="ctr" anchorCtr="1"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sz="1000"/>
              <a:t>Initialized data</a:t>
            </a:r>
            <a:endParaRPr lang="en-US" altLang="en-US" sz="1000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3532189" y="3790950"/>
            <a:ext cx="5519737" cy="279400"/>
          </a:xfrm>
          <a:prstGeom prst="rect">
            <a:avLst/>
          </a:prstGeom>
          <a:solidFill>
            <a:srgbClr val="99FF33"/>
          </a:solidFill>
          <a:ln w="9525" algn="ctr">
            <a:solidFill>
              <a:schemeClr val="tx1"/>
            </a:solidFill>
            <a:rou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sz="1000"/>
              <a:t>Un-initialized data </a:t>
            </a:r>
            <a:endParaRPr lang="en-US" altLang="en-US" sz="1000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3532189" y="3582989"/>
            <a:ext cx="5519737" cy="204787"/>
          </a:xfrm>
          <a:prstGeom prst="rect">
            <a:avLst/>
          </a:prstGeom>
          <a:solidFill>
            <a:srgbClr val="99FF66"/>
          </a:solidFill>
          <a:ln w="15875" algn="ctr">
            <a:solidFill>
              <a:schemeClr val="tx1"/>
            </a:solidFill>
            <a:rou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sz="1000"/>
              <a:t>Heap</a:t>
            </a:r>
            <a:endParaRPr lang="en-US" altLang="en-US" sz="1000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3516313" y="1589881"/>
            <a:ext cx="5518150" cy="448470"/>
          </a:xfrm>
          <a:prstGeom prst="rect">
            <a:avLst/>
          </a:prstGeom>
          <a:solidFill>
            <a:srgbClr val="CBDA0C"/>
          </a:solidFill>
          <a:ln w="9525" algn="ctr">
            <a:solidFill>
              <a:schemeClr val="tx1"/>
            </a:solidFill>
            <a:round/>
          </a:ln>
        </p:spPr>
        <p:txBody>
          <a:bodyPr wrap="none"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/>
              <a:t>Stack for main thread</a:t>
            </a:r>
            <a:endParaRPr lang="en-US" altLang="en-US"/>
          </a:p>
          <a:p>
            <a:pPr algn="ctr"/>
            <a:r>
              <a:rPr lang="en-US" altLang="en-US"/>
              <a:t> </a:t>
            </a:r>
            <a:endParaRPr lang="en-US" altLang="en-US"/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3532189" y="2436815"/>
            <a:ext cx="5519737" cy="436562"/>
          </a:xfrm>
          <a:prstGeom prst="rect">
            <a:avLst/>
          </a:prstGeom>
          <a:solidFill>
            <a:srgbClr val="CBDA0C"/>
          </a:solidFill>
          <a:ln w="9525" algn="ctr">
            <a:solidFill>
              <a:schemeClr val="tx1"/>
            </a:solidFill>
            <a:round/>
          </a:ln>
        </p:spPr>
        <p:txBody>
          <a:bodyPr wrap="none"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dirty="0">
                <a:solidFill>
                  <a:srgbClr val="0070C0"/>
                </a:solidFill>
              </a:rPr>
              <a:t>Stack for thread 2</a:t>
            </a:r>
            <a:endParaRPr lang="en-US" altLang="en-US" dirty="0">
              <a:solidFill>
                <a:srgbClr val="0070C0"/>
              </a:solidFill>
            </a:endParaRPr>
          </a:p>
          <a:p>
            <a:pPr algn="ctr"/>
            <a:r>
              <a:rPr lang="en-US" altLang="en-US" dirty="0"/>
              <a:t> </a:t>
            </a:r>
            <a:endParaRPr lang="en-US" altLang="en-US" dirty="0"/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3532189" y="2886076"/>
            <a:ext cx="5519737" cy="347663"/>
          </a:xfrm>
          <a:prstGeom prst="rect">
            <a:avLst/>
          </a:prstGeom>
          <a:solidFill>
            <a:srgbClr val="CBDA0C"/>
          </a:solidFill>
          <a:ln w="9525" algn="ctr">
            <a:solidFill>
              <a:schemeClr val="tx1"/>
            </a:solidFill>
            <a:round/>
          </a:ln>
        </p:spPr>
        <p:txBody>
          <a:bodyPr wrap="none"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dirty="0">
                <a:solidFill>
                  <a:srgbClr val="7030A0"/>
                </a:solidFill>
              </a:rPr>
              <a:t>Stack for thread 3</a:t>
            </a:r>
            <a:endParaRPr lang="en-US" altLang="en-US" dirty="0">
              <a:solidFill>
                <a:srgbClr val="7030A0"/>
              </a:solidFill>
            </a:endParaRPr>
          </a:p>
          <a:p>
            <a:pPr algn="ctr"/>
            <a:r>
              <a:rPr lang="en-US" altLang="en-US" dirty="0"/>
              <a:t> </a:t>
            </a:r>
            <a:endParaRPr lang="en-US" altLang="en-US" dirty="0"/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auto">
          <a:xfrm>
            <a:off x="3538537" y="2051052"/>
            <a:ext cx="5519738" cy="360364"/>
          </a:xfrm>
          <a:prstGeom prst="rect">
            <a:avLst/>
          </a:prstGeom>
          <a:solidFill>
            <a:srgbClr val="CBDA0C"/>
          </a:solidFill>
          <a:ln w="9525" algn="ctr">
            <a:solidFill>
              <a:schemeClr val="tx1"/>
            </a:solidFill>
            <a:round/>
          </a:ln>
        </p:spPr>
        <p:txBody>
          <a:bodyPr wrap="none"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dirty="0">
                <a:solidFill>
                  <a:srgbClr val="C00000"/>
                </a:solidFill>
              </a:rPr>
              <a:t>Stack for thread 1</a:t>
            </a:r>
            <a:endParaRPr lang="en-US" altLang="en-US" dirty="0">
              <a:solidFill>
                <a:srgbClr val="C00000"/>
              </a:solidFill>
            </a:endParaRPr>
          </a:p>
          <a:p>
            <a:pPr algn="ctr"/>
            <a:r>
              <a:rPr lang="en-US" altLang="en-US" dirty="0"/>
              <a:t> </a:t>
            </a:r>
            <a:endParaRPr lang="en-US" altLang="en-US" dirty="0"/>
          </a:p>
        </p:txBody>
      </p:sp>
      <p:grpSp>
        <p:nvGrpSpPr>
          <p:cNvPr id="23" name="Group 22"/>
          <p:cNvGrpSpPr/>
          <p:nvPr/>
        </p:nvGrpSpPr>
        <p:grpSpPr bwMode="auto">
          <a:xfrm>
            <a:off x="3729038" y="5041900"/>
            <a:ext cx="3611562" cy="369888"/>
            <a:chOff x="2204357" y="5042214"/>
            <a:chExt cx="3612069" cy="369332"/>
          </a:xfrm>
        </p:grpSpPr>
        <p:cxnSp>
          <p:nvCxnSpPr>
            <p:cNvPr id="8218" name="Straight Arrow Connector 6"/>
            <p:cNvCxnSpPr>
              <a:cxnSpLocks noChangeShapeType="1"/>
            </p:cNvCxnSpPr>
            <p:nvPr/>
          </p:nvCxnSpPr>
          <p:spPr bwMode="auto">
            <a:xfrm flipH="1">
              <a:off x="2204357" y="5223970"/>
              <a:ext cx="244929" cy="0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tailEnd type="arrow" w="med" len="med"/>
            </a:ln>
          </p:spPr>
        </p:cxnSp>
        <p:sp>
          <p:nvSpPr>
            <p:cNvPr id="8219" name="TextBox 8"/>
            <p:cNvSpPr txBox="1">
              <a:spLocks noChangeArrowheads="1"/>
            </p:cNvSpPr>
            <p:nvPr/>
          </p:nvSpPr>
          <p:spPr bwMode="auto">
            <a:xfrm>
              <a:off x="2449286" y="5042214"/>
              <a:ext cx="336714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/>
                <a:t>Main thread executing here</a:t>
              </a:r>
              <a:endParaRPr lang="en-US" altLang="en-US"/>
            </a:p>
          </p:txBody>
        </p:sp>
      </p:grpSp>
      <p:grpSp>
        <p:nvGrpSpPr>
          <p:cNvPr id="27" name="Group 26"/>
          <p:cNvGrpSpPr/>
          <p:nvPr/>
        </p:nvGrpSpPr>
        <p:grpSpPr bwMode="auto">
          <a:xfrm>
            <a:off x="5434013" y="4652964"/>
            <a:ext cx="3268662" cy="369887"/>
            <a:chOff x="2204357" y="5042214"/>
            <a:chExt cx="3269027" cy="369332"/>
          </a:xfrm>
        </p:grpSpPr>
        <p:cxnSp>
          <p:nvCxnSpPr>
            <p:cNvPr id="8216" name="Straight Arrow Connector 27"/>
            <p:cNvCxnSpPr>
              <a:cxnSpLocks noChangeShapeType="1"/>
            </p:cNvCxnSpPr>
            <p:nvPr/>
          </p:nvCxnSpPr>
          <p:spPr bwMode="auto">
            <a:xfrm flipH="1">
              <a:off x="2204357" y="5223970"/>
              <a:ext cx="244929" cy="0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tailEnd type="arrow" w="med" len="med"/>
            </a:ln>
          </p:spPr>
        </p:cxnSp>
        <p:sp>
          <p:nvSpPr>
            <p:cNvPr id="8217" name="TextBox 28"/>
            <p:cNvSpPr txBox="1">
              <a:spLocks noChangeArrowheads="1"/>
            </p:cNvSpPr>
            <p:nvPr/>
          </p:nvSpPr>
          <p:spPr bwMode="auto">
            <a:xfrm>
              <a:off x="2449286" y="5042214"/>
              <a:ext cx="3024098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 dirty="0">
                  <a:solidFill>
                    <a:srgbClr val="C00000"/>
                  </a:solidFill>
                </a:rPr>
                <a:t>Thread 1 executing here</a:t>
              </a:r>
              <a:endParaRPr lang="en-US" altLang="en-US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30" name="Group 29"/>
          <p:cNvGrpSpPr/>
          <p:nvPr/>
        </p:nvGrpSpPr>
        <p:grpSpPr bwMode="auto">
          <a:xfrm>
            <a:off x="6011863" y="5327650"/>
            <a:ext cx="3268662" cy="369888"/>
            <a:chOff x="2204357" y="5042214"/>
            <a:chExt cx="3269027" cy="369332"/>
          </a:xfrm>
        </p:grpSpPr>
        <p:cxnSp>
          <p:nvCxnSpPr>
            <p:cNvPr id="8214" name="Straight Arrow Connector 30"/>
            <p:cNvCxnSpPr>
              <a:cxnSpLocks noChangeShapeType="1"/>
            </p:cNvCxnSpPr>
            <p:nvPr/>
          </p:nvCxnSpPr>
          <p:spPr bwMode="auto">
            <a:xfrm flipH="1">
              <a:off x="2204357" y="5223970"/>
              <a:ext cx="244929" cy="0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tailEnd type="arrow" w="med" len="med"/>
            </a:ln>
          </p:spPr>
        </p:cxnSp>
        <p:sp>
          <p:nvSpPr>
            <p:cNvPr id="8215" name="TextBox 31"/>
            <p:cNvSpPr txBox="1">
              <a:spLocks noChangeArrowheads="1"/>
            </p:cNvSpPr>
            <p:nvPr/>
          </p:nvSpPr>
          <p:spPr bwMode="auto">
            <a:xfrm>
              <a:off x="2449286" y="5042214"/>
              <a:ext cx="3024098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 dirty="0">
                  <a:solidFill>
                    <a:srgbClr val="7030A0"/>
                  </a:solidFill>
                </a:rPr>
                <a:t>Thread 3 executing here</a:t>
              </a:r>
              <a:endParaRPr lang="en-US" altLang="en-US" dirty="0">
                <a:solidFill>
                  <a:srgbClr val="7030A0"/>
                </a:solidFill>
              </a:endParaRPr>
            </a:p>
          </p:txBody>
        </p:sp>
      </p:grpSp>
      <p:grpSp>
        <p:nvGrpSpPr>
          <p:cNvPr id="33" name="Group 32"/>
          <p:cNvGrpSpPr/>
          <p:nvPr/>
        </p:nvGrpSpPr>
        <p:grpSpPr bwMode="auto">
          <a:xfrm>
            <a:off x="4679950" y="5653089"/>
            <a:ext cx="3270250" cy="369887"/>
            <a:chOff x="2204357" y="5042214"/>
            <a:chExt cx="3269027" cy="369332"/>
          </a:xfrm>
        </p:grpSpPr>
        <p:cxnSp>
          <p:nvCxnSpPr>
            <p:cNvPr id="8212" name="Straight Arrow Connector 33"/>
            <p:cNvCxnSpPr>
              <a:cxnSpLocks noChangeShapeType="1"/>
            </p:cNvCxnSpPr>
            <p:nvPr/>
          </p:nvCxnSpPr>
          <p:spPr bwMode="auto">
            <a:xfrm flipH="1">
              <a:off x="2204357" y="5223970"/>
              <a:ext cx="244929" cy="0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tailEnd type="arrow" w="med" len="med"/>
            </a:ln>
          </p:spPr>
        </p:cxnSp>
        <p:sp>
          <p:nvSpPr>
            <p:cNvPr id="8213" name="TextBox 34"/>
            <p:cNvSpPr txBox="1">
              <a:spLocks noChangeArrowheads="1"/>
            </p:cNvSpPr>
            <p:nvPr/>
          </p:nvSpPr>
          <p:spPr bwMode="auto">
            <a:xfrm>
              <a:off x="2449286" y="5042214"/>
              <a:ext cx="3024098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en-US" dirty="0">
                  <a:solidFill>
                    <a:srgbClr val="0070C0"/>
                  </a:solidFill>
                </a:rPr>
                <a:t>Thread 2 executing here</a:t>
              </a:r>
              <a:endParaRPr lang="en-US" altLang="en-US" dirty="0">
                <a:solidFill>
                  <a:srgbClr val="0070C0"/>
                </a:solidFill>
              </a:endParaRPr>
            </a:p>
          </p:txBody>
        </p:sp>
      </p:grpSp>
      <p:pic>
        <p:nvPicPr>
          <p:cNvPr id="31" name="Content Placeholder 4"/>
          <p:cNvPicPr>
            <a:picLocks noChangeAspect="1"/>
          </p:cNvPicPr>
          <p:nvPr/>
        </p:nvPicPr>
        <p:blipFill rotWithShape="1">
          <a:blip r:embed="rId1"/>
          <a:srcRect l="7212" r="7482"/>
          <a:stretch>
            <a:fillRect/>
          </a:stretch>
        </p:blipFill>
        <p:spPr>
          <a:xfrm>
            <a:off x="9590671" y="1235677"/>
            <a:ext cx="2289176" cy="5140410"/>
          </a:xfrm>
          <a:prstGeom prst="rect">
            <a:avLst/>
          </a:prstGeom>
          <a:ln w="57150" cap="rnd" cmpd="sng" algn="ctr">
            <a:solidFill>
              <a:srgbClr val="FFC000"/>
            </a:solidFill>
            <a:prstDash val="soli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</p:pic>
      <p:sp>
        <p:nvSpPr>
          <p:cNvPr id="2" name="TextBox 1"/>
          <p:cNvSpPr txBox="1"/>
          <p:nvPr/>
        </p:nvSpPr>
        <p:spPr>
          <a:xfrm>
            <a:off x="9955661" y="1186569"/>
            <a:ext cx="1820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Process Memory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12" grpId="0" animBg="1"/>
      <p:bldP spid="14" grpId="0" animBg="1"/>
      <p:bldP spid="15" grpId="0" animBg="1"/>
      <p:bldP spid="16" grpId="0" animBg="1"/>
      <p:bldP spid="18" grpId="0" animBg="1"/>
      <p:bldP spid="20" grpId="0" animBg="1"/>
      <p:bldP spid="21" grpId="0" animBg="1"/>
      <p:bldP spid="22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MS PGothic" panose="020B0600070205080204" pitchFamily="34" charset="-128"/>
              </a:rPr>
              <a:t>Threads  </a:t>
            </a:r>
            <a:endParaRPr lang="en-US" altLang="en-US">
              <a:ea typeface="MS PGothic" panose="020B0600070205080204" pitchFamily="34" charset="-128"/>
            </a:endParaRPr>
          </a:p>
        </p:txBody>
      </p:sp>
      <p:sp>
        <p:nvSpPr>
          <p:cNvPr id="9219" name="Content Placeholder 2"/>
          <p:cNvSpPr>
            <a:spLocks noGrp="1"/>
          </p:cNvSpPr>
          <p:nvPr>
            <p:ph idx="1"/>
          </p:nvPr>
        </p:nvSpPr>
        <p:spPr>
          <a:xfrm>
            <a:off x="1808163" y="2416176"/>
            <a:ext cx="4025900" cy="3249613"/>
          </a:xfrm>
        </p:spPr>
        <p:txBody>
          <a:bodyPr/>
          <a:lstStyle/>
          <a:p>
            <a:r>
              <a:rPr lang="en-US" altLang="en-US">
                <a:ea typeface="MS PGothic" panose="020B0600070205080204" pitchFamily="34" charset="-128"/>
              </a:rPr>
              <a:t>Global memory</a:t>
            </a:r>
            <a:endParaRPr lang="en-US" altLang="en-US">
              <a:ea typeface="MS PGothic" panose="020B0600070205080204" pitchFamily="34" charset="-128"/>
            </a:endParaRPr>
          </a:p>
          <a:p>
            <a:r>
              <a:rPr lang="en-US" altLang="en-US">
                <a:ea typeface="MS PGothic" panose="020B0600070205080204" pitchFamily="34" charset="-128"/>
              </a:rPr>
              <a:t>Process ID and parent process ID</a:t>
            </a:r>
            <a:endParaRPr lang="en-US" altLang="en-US">
              <a:ea typeface="MS PGothic" panose="020B0600070205080204" pitchFamily="34" charset="-128"/>
            </a:endParaRPr>
          </a:p>
          <a:p>
            <a:r>
              <a:rPr lang="en-US" altLang="en-US">
                <a:ea typeface="MS PGothic" panose="020B0600070205080204" pitchFamily="34" charset="-128"/>
              </a:rPr>
              <a:t>Controlling terminal</a:t>
            </a:r>
            <a:endParaRPr lang="en-US" altLang="en-US">
              <a:ea typeface="MS PGothic" panose="020B0600070205080204" pitchFamily="34" charset="-128"/>
            </a:endParaRPr>
          </a:p>
          <a:p>
            <a:r>
              <a:rPr lang="en-US" altLang="en-US">
                <a:ea typeface="MS PGothic" panose="020B0600070205080204" pitchFamily="34" charset="-128"/>
              </a:rPr>
              <a:t>Process credentials (user )</a:t>
            </a:r>
            <a:endParaRPr lang="en-US" altLang="en-US">
              <a:ea typeface="MS PGothic" panose="020B0600070205080204" pitchFamily="34" charset="-128"/>
            </a:endParaRPr>
          </a:p>
          <a:p>
            <a:r>
              <a:rPr lang="en-US" altLang="en-US">
                <a:ea typeface="MS PGothic" panose="020B0600070205080204" pitchFamily="34" charset="-128"/>
              </a:rPr>
              <a:t>Open file information</a:t>
            </a:r>
            <a:endParaRPr lang="en-US" altLang="en-US">
              <a:ea typeface="MS PGothic" panose="020B0600070205080204" pitchFamily="34" charset="-128"/>
            </a:endParaRPr>
          </a:p>
          <a:p>
            <a:r>
              <a:rPr lang="en-US" altLang="en-US">
                <a:ea typeface="MS PGothic" panose="020B0600070205080204" pitchFamily="34" charset="-128"/>
              </a:rPr>
              <a:t>Timers</a:t>
            </a:r>
            <a:endParaRPr lang="en-US" altLang="en-US">
              <a:ea typeface="MS PGothic" panose="020B0600070205080204" pitchFamily="34" charset="-128"/>
            </a:endParaRPr>
          </a:p>
          <a:p>
            <a:r>
              <a:rPr lang="en-US" altLang="en-US">
                <a:ea typeface="MS PGothic" panose="020B0600070205080204" pitchFamily="34" charset="-128"/>
              </a:rPr>
              <a:t>………</a:t>
            </a:r>
            <a:endParaRPr lang="en-US" altLang="en-US">
              <a:ea typeface="MS PGothic" panose="020B0600070205080204" pitchFamily="34" charset="-128"/>
            </a:endParaRPr>
          </a:p>
        </p:txBody>
      </p:sp>
      <p:sp>
        <p:nvSpPr>
          <p:cNvPr id="9220" name="Title 1"/>
          <p:cNvSpPr txBox="1"/>
          <p:nvPr/>
        </p:nvSpPr>
        <p:spPr bwMode="auto">
          <a:xfrm>
            <a:off x="1741488" y="1508126"/>
            <a:ext cx="3930650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3200" b="1">
                <a:solidFill>
                  <a:srgbClr val="006699"/>
                </a:solidFill>
                <a:latin typeface="Arial" panose="020B0604020202020204" pitchFamily="34" charset="0"/>
              </a:rPr>
              <a:t>Threads share….</a:t>
            </a:r>
            <a:endParaRPr lang="en-US" altLang="en-US" sz="3200" b="1">
              <a:solidFill>
                <a:srgbClr val="006699"/>
              </a:solidFill>
              <a:latin typeface="Arial" panose="020B0604020202020204" pitchFamily="34" charset="0"/>
            </a:endParaRPr>
          </a:p>
        </p:txBody>
      </p:sp>
      <p:grpSp>
        <p:nvGrpSpPr>
          <p:cNvPr id="7" name="Group 6"/>
          <p:cNvGrpSpPr/>
          <p:nvPr/>
        </p:nvGrpSpPr>
        <p:grpSpPr bwMode="auto">
          <a:xfrm>
            <a:off x="6270625" y="1028701"/>
            <a:ext cx="4173538" cy="4594225"/>
            <a:chOff x="4747078" y="1028700"/>
            <a:chExt cx="4173764" cy="4593997"/>
          </a:xfrm>
        </p:grpSpPr>
        <p:sp>
          <p:nvSpPr>
            <p:cNvPr id="9222" name="Title 1"/>
            <p:cNvSpPr txBox="1"/>
            <p:nvPr/>
          </p:nvSpPr>
          <p:spPr bwMode="auto">
            <a:xfrm>
              <a:off x="4991099" y="1028700"/>
              <a:ext cx="3929743" cy="10554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b"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en-US" sz="3200" b="1">
                  <a:solidFill>
                    <a:srgbClr val="006699"/>
                  </a:solidFill>
                  <a:latin typeface="Arial" panose="020B0604020202020204" pitchFamily="34" charset="0"/>
                </a:rPr>
                <a:t>Threads specific</a:t>
              </a:r>
              <a:endParaRPr lang="en-US" altLang="en-US" sz="3200" b="1">
                <a:solidFill>
                  <a:srgbClr val="006699"/>
                </a:solidFill>
                <a:latin typeface="Arial" panose="020B0604020202020204" pitchFamily="34" charset="0"/>
              </a:endParaRPr>
            </a:p>
            <a:p>
              <a:pPr algn="ctr" eaLnBrk="1" hangingPunct="1"/>
              <a:r>
                <a:rPr lang="en-US" altLang="en-US" sz="3200" b="1">
                  <a:solidFill>
                    <a:srgbClr val="006699"/>
                  </a:solidFill>
                  <a:latin typeface="Arial" panose="020B0604020202020204" pitchFamily="34" charset="0"/>
                </a:rPr>
                <a:t>Attributes….</a:t>
              </a:r>
              <a:endParaRPr lang="en-US" altLang="en-US" sz="3200" b="1">
                <a:solidFill>
                  <a:srgbClr val="006699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9223" name="Content Placeholder 2"/>
            <p:cNvSpPr txBox="1"/>
            <p:nvPr/>
          </p:nvSpPr>
          <p:spPr bwMode="auto">
            <a:xfrm>
              <a:off x="4747078" y="2373084"/>
              <a:ext cx="4026807" cy="32496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marL="342900" indent="-3429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pitchFamily="2" charset="2"/>
                <a:buChar char="n"/>
              </a:pPr>
              <a:r>
                <a:rPr kumimoji="1" lang="en-US" altLang="en-US" dirty="0">
                  <a:latin typeface="Helvetica" pitchFamily="2" charset="0"/>
                </a:rPr>
                <a:t>Thread ID</a:t>
              </a:r>
              <a:endParaRPr kumimoji="1" lang="en-US" altLang="en-US" dirty="0">
                <a:latin typeface="Helvetica" pitchFamily="2" charset="0"/>
              </a:endParaRPr>
            </a:p>
            <a:p>
              <a:pPr eaLnBrk="1" hangingPunct="1"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pitchFamily="2" charset="2"/>
                <a:buChar char="n"/>
              </a:pPr>
              <a:r>
                <a:rPr kumimoji="1" lang="en-US" altLang="en-US" dirty="0">
                  <a:latin typeface="Helvetica" pitchFamily="2" charset="0"/>
                </a:rPr>
                <a:t>Thread specific data</a:t>
              </a:r>
              <a:endParaRPr kumimoji="1" lang="en-US" altLang="en-US" dirty="0">
                <a:latin typeface="Helvetica" pitchFamily="2" charset="0"/>
              </a:endParaRPr>
            </a:p>
            <a:p>
              <a:pPr eaLnBrk="1" hangingPunct="1"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pitchFamily="2" charset="2"/>
                <a:buChar char="n"/>
              </a:pPr>
              <a:r>
                <a:rPr kumimoji="1" lang="en-US" altLang="en-US" dirty="0">
                  <a:latin typeface="Helvetica" pitchFamily="2" charset="0"/>
                </a:rPr>
                <a:t>CPU affinity</a:t>
              </a:r>
              <a:endParaRPr kumimoji="1" lang="en-US" altLang="en-US" dirty="0">
                <a:latin typeface="Helvetica" pitchFamily="2" charset="0"/>
              </a:endParaRPr>
            </a:p>
            <a:p>
              <a:pPr eaLnBrk="1" hangingPunct="1"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pitchFamily="2" charset="2"/>
                <a:buChar char="n"/>
              </a:pPr>
              <a:r>
                <a:rPr kumimoji="1" lang="en-US" altLang="en-US" dirty="0">
                  <a:latin typeface="Helvetica" pitchFamily="2" charset="0"/>
                </a:rPr>
                <a:t>Stack (local variables and function call linkage information)</a:t>
              </a:r>
              <a:endParaRPr kumimoji="1" lang="en-US" altLang="en-US" dirty="0">
                <a:latin typeface="Helvetica" pitchFamily="2" charset="0"/>
              </a:endParaRPr>
            </a:p>
            <a:p>
              <a:pPr eaLnBrk="1" hangingPunct="1">
                <a:spcBef>
                  <a:spcPct val="35000"/>
                </a:spcBef>
                <a:buClr>
                  <a:srgbClr val="993300"/>
                </a:buClr>
                <a:buSzPct val="90000"/>
                <a:buFont typeface="Monotype Sorts" pitchFamily="2" charset="2"/>
                <a:buChar char="n"/>
              </a:pPr>
              <a:r>
                <a:rPr kumimoji="1" lang="en-US" altLang="en-US" dirty="0">
                  <a:latin typeface="Helvetica" pitchFamily="2" charset="0"/>
                </a:rPr>
                <a:t>……</a:t>
              </a:r>
              <a:endParaRPr kumimoji="1" lang="en-US" altLang="en-US" dirty="0">
                <a:latin typeface="Helvetica" pitchFamily="2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3" y="1630501"/>
            <a:ext cx="9425133" cy="4935551"/>
          </a:xfrm>
        </p:spPr>
        <p:txBody>
          <a:bodyPr>
            <a:normAutofit lnSpcReduction="10000"/>
          </a:bodyPr>
          <a:lstStyle/>
          <a:p>
            <a:r>
              <a:rPr lang="en-IN" dirty="0"/>
              <a:t>An operating system executes a variety of programs: </a:t>
            </a:r>
            <a:endParaRPr lang="en-IN" dirty="0"/>
          </a:p>
          <a:p>
            <a:pPr marL="0" indent="0">
              <a:buNone/>
            </a:pPr>
            <a:r>
              <a:rPr lang="en-IN" dirty="0"/>
              <a:t>	 Batch system – jobs ( Program +I/O+ Control Inst.)</a:t>
            </a:r>
            <a:endParaRPr lang="en-IN" dirty="0"/>
          </a:p>
          <a:p>
            <a:pPr marL="0" indent="0">
              <a:buNone/>
            </a:pPr>
            <a:r>
              <a:rPr lang="en-IN" dirty="0"/>
              <a:t>	 Time-shared systems – user programs or tasks</a:t>
            </a:r>
            <a:br>
              <a:rPr lang="en-IN" dirty="0"/>
            </a:br>
            <a:br>
              <a:rPr lang="en-IN" dirty="0"/>
            </a:br>
            <a:endParaRPr lang="en-IN" dirty="0"/>
          </a:p>
          <a:p>
            <a:r>
              <a:rPr lang="en-IN" dirty="0"/>
              <a:t>A process includes: </a:t>
            </a:r>
            <a:endParaRPr lang="en-IN" dirty="0"/>
          </a:p>
          <a:p>
            <a:pPr lvl="1"/>
            <a:r>
              <a:rPr lang="en-IN" dirty="0"/>
              <a:t> program counter</a:t>
            </a:r>
            <a:endParaRPr lang="en-IN" dirty="0"/>
          </a:p>
          <a:p>
            <a:pPr lvl="1"/>
            <a:r>
              <a:rPr lang="en-IN" dirty="0"/>
              <a:t> stack </a:t>
            </a:r>
            <a:endParaRPr lang="en-IN" dirty="0"/>
          </a:p>
          <a:p>
            <a:pPr lvl="1"/>
            <a:r>
              <a:rPr lang="en-IN" dirty="0"/>
              <a:t> data section </a:t>
            </a:r>
            <a:endParaRPr lang="en-IN" dirty="0"/>
          </a:p>
          <a:p>
            <a:pPr lvl="1"/>
            <a:r>
              <a:rPr lang="en-IN" dirty="0"/>
              <a:t> heap</a:t>
            </a:r>
            <a:endParaRPr lang="en-IN" dirty="0"/>
          </a:p>
          <a:p>
            <a:pPr lvl="1"/>
            <a:endParaRPr lang="en-IN" dirty="0"/>
          </a:p>
          <a:p>
            <a:pPr marL="457200" lvl="1" indent="0">
              <a:buNone/>
            </a:pPr>
            <a:r>
              <a:rPr lang="en-IN" dirty="0"/>
              <a:t> </a:t>
            </a:r>
            <a:endParaRPr lang="en-IN" dirty="0"/>
          </a:p>
          <a:p>
            <a:pPr marL="457200" lvl="1" indent="0">
              <a:buNone/>
            </a:pPr>
            <a:r>
              <a:rPr lang="en-IN" dirty="0"/>
              <a:t>In Linux, how do you see process info and what can you see will be taken in Unix lab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>
          <a:xfrm>
            <a:off x="677334" y="393700"/>
            <a:ext cx="7292975" cy="312737"/>
          </a:xfrm>
        </p:spPr>
        <p:txBody>
          <a:bodyPr>
            <a:normAutofit fontScale="90000"/>
          </a:bodyPr>
          <a:lstStyle/>
          <a:p>
            <a:r>
              <a:rPr lang="en-US" altLang="en-US" dirty="0">
                <a:ea typeface="MS PGothic" panose="020B0600070205080204" pitchFamily="34" charset="-128"/>
              </a:rPr>
              <a:t>Benefits</a:t>
            </a:r>
            <a:endParaRPr lang="en-US" altLang="en-US" dirty="0">
              <a:ea typeface="MS PGothic" panose="020B0600070205080204" pitchFamily="34" charset="-128"/>
            </a:endParaRP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6107" y="1183857"/>
            <a:ext cx="10398705" cy="4842757"/>
          </a:xfrm>
        </p:spPr>
        <p:txBody>
          <a:bodyPr>
            <a:noAutofit/>
          </a:bodyPr>
          <a:lstStyle/>
          <a:p>
            <a:pPr>
              <a:buFont typeface="Monotype Sorts" pitchFamily="2" charset="2"/>
              <a:buChar char="n"/>
              <a:defRPr/>
            </a:pPr>
            <a:r>
              <a:rPr lang="en-US" sz="2400" b="1" dirty="0"/>
              <a:t>Responsiveness</a:t>
            </a:r>
            <a:br>
              <a:rPr lang="en-US" sz="2400" dirty="0"/>
            </a:br>
            <a:r>
              <a:rPr lang="en-US" sz="2400" dirty="0"/>
              <a:t>Interactive application can delegate background functions to a thread and keep running</a:t>
            </a:r>
            <a:endParaRPr lang="en-US" sz="2400" dirty="0"/>
          </a:p>
          <a:p>
            <a:pPr>
              <a:buFont typeface="Monotype Sorts" pitchFamily="2" charset="2"/>
              <a:buChar char="n"/>
              <a:defRPr/>
            </a:pPr>
            <a:endParaRPr lang="en-US" sz="2400" dirty="0"/>
          </a:p>
          <a:p>
            <a:pPr>
              <a:buFont typeface="Monotype Sorts" pitchFamily="2" charset="2"/>
              <a:buChar char="n"/>
              <a:defRPr/>
            </a:pPr>
            <a:r>
              <a:rPr lang="en-US" sz="2400" b="1" dirty="0"/>
              <a:t>Resource Sharing</a:t>
            </a:r>
            <a:br>
              <a:rPr lang="en-US" sz="2400" b="1" dirty="0"/>
            </a:br>
            <a:r>
              <a:rPr lang="en-US" sz="2400" dirty="0"/>
              <a:t>Several different threads can access the same address space</a:t>
            </a:r>
            <a:endParaRPr lang="en-US" sz="2400" dirty="0"/>
          </a:p>
          <a:p>
            <a:pPr>
              <a:buFont typeface="Monotype Sorts" pitchFamily="2" charset="2"/>
              <a:buChar char="n"/>
              <a:defRPr/>
            </a:pPr>
            <a:endParaRPr lang="en-US" sz="2400" dirty="0"/>
          </a:p>
          <a:p>
            <a:pPr>
              <a:buFont typeface="Monotype Sorts" pitchFamily="2" charset="2"/>
              <a:buChar char="n"/>
              <a:defRPr/>
            </a:pPr>
            <a:r>
              <a:rPr lang="en-US" sz="2400" b="1" dirty="0"/>
              <a:t>Economy</a:t>
            </a:r>
            <a:br>
              <a:rPr lang="en-US" sz="2400" dirty="0"/>
            </a:br>
            <a:r>
              <a:rPr lang="en-US" sz="2400" dirty="0"/>
              <a:t>Allocating memory and new processes is costly. Threads are much ‘cheaper’ to initiate.</a:t>
            </a:r>
            <a:endParaRPr lang="en-US" sz="2400" dirty="0"/>
          </a:p>
          <a:p>
            <a:pPr>
              <a:buFont typeface="Monotype Sorts" pitchFamily="2" charset="2"/>
              <a:buChar char="n"/>
              <a:defRPr/>
            </a:pPr>
            <a:endParaRPr lang="en-US" sz="2400" dirty="0"/>
          </a:p>
          <a:p>
            <a:pPr>
              <a:buFont typeface="Monotype Sorts" pitchFamily="2" charset="2"/>
              <a:buChar char="n"/>
              <a:defRPr/>
            </a:pPr>
            <a:r>
              <a:rPr lang="en-US" sz="2400" b="1" dirty="0"/>
              <a:t>Scalability</a:t>
            </a:r>
            <a:endParaRPr lang="en-US" sz="2400" b="1" dirty="0"/>
          </a:p>
          <a:p>
            <a:pPr marL="0" indent="0">
              <a:buNone/>
              <a:defRPr/>
            </a:pPr>
            <a:r>
              <a:rPr lang="en-US" sz="2400" dirty="0"/>
              <a:t>      Use threads to take advantage of multiprocessor architecture</a:t>
            </a:r>
            <a:endParaRPr lang="en-US" sz="2400" dirty="0"/>
          </a:p>
          <a:p>
            <a:pPr marL="0" indent="0">
              <a:buNone/>
              <a:defRPr/>
            </a:pPr>
            <a:r>
              <a:rPr lang="en-US" sz="2400" dirty="0"/>
              <a:t>	</a:t>
            </a:r>
            <a:endParaRPr lang="en-US" sz="2400" dirty="0"/>
          </a:p>
        </p:txBody>
      </p:sp>
      <p:sp>
        <p:nvSpPr>
          <p:cNvPr id="10244" name="Text Box 4"/>
          <p:cNvSpPr txBox="1">
            <a:spLocks noChangeArrowheads="1"/>
          </p:cNvSpPr>
          <p:nvPr/>
        </p:nvSpPr>
        <p:spPr bwMode="auto">
          <a:xfrm>
            <a:off x="2946400" y="165100"/>
            <a:ext cx="31003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endParaRPr kumimoji="1" lang="en-US" altLang="en-US" sz="3200" b="1">
              <a:solidFill>
                <a:schemeClr val="tx2"/>
              </a:solidFill>
              <a:latin typeface="Helvetica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/>
          <p:cNvSpPr>
            <a:spLocks noGrp="1"/>
          </p:cNvSpPr>
          <p:nvPr>
            <p:ph type="title"/>
          </p:nvPr>
        </p:nvSpPr>
        <p:spPr>
          <a:xfrm>
            <a:off x="2409825" y="277813"/>
            <a:ext cx="8229600" cy="576262"/>
          </a:xfrm>
        </p:spPr>
        <p:txBody>
          <a:bodyPr>
            <a:normAutofit fontScale="90000"/>
          </a:bodyPr>
          <a:lstStyle/>
          <a:p>
            <a:r>
              <a:rPr lang="en-US" altLang="en-US">
                <a:ea typeface="MS PGothic" panose="020B0600070205080204" pitchFamily="34" charset="-128"/>
              </a:rPr>
              <a:t>Multithreaded Server Architecture</a:t>
            </a:r>
            <a:endParaRPr lang="en-US" altLang="en-US">
              <a:ea typeface="MS PGothic" panose="020B0600070205080204" pitchFamily="34" charset="-128"/>
            </a:endParaRPr>
          </a:p>
        </p:txBody>
      </p:sp>
      <p:pic>
        <p:nvPicPr>
          <p:cNvPr id="11267" name="Picture 4" descr="4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7164" y="2209800"/>
            <a:ext cx="7108825" cy="2552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8629650" y="3552825"/>
            <a:ext cx="1498600" cy="344488"/>
          </a:xfrm>
          <a:prstGeom prst="rect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</a:ln>
        </p:spPr>
        <p:txBody>
          <a:bodyPr wrap="none"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dirty="0"/>
              <a:t>thread</a:t>
            </a:r>
            <a:endParaRPr lang="en-US" alt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612064" y="5278439"/>
            <a:ext cx="1500187" cy="346075"/>
          </a:xfrm>
          <a:prstGeom prst="rect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</a:ln>
        </p:spPr>
        <p:txBody>
          <a:bodyPr wrap="none"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/>
              <a:t>thread</a:t>
            </a:r>
            <a:endParaRPr lang="en-US" altLang="en-US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8739188" y="4141789"/>
            <a:ext cx="1498600" cy="344487"/>
          </a:xfrm>
          <a:prstGeom prst="rect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</a:ln>
        </p:spPr>
        <p:txBody>
          <a:bodyPr wrap="none"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/>
              <a:t>thread</a:t>
            </a:r>
            <a:endParaRPr lang="en-US" altLang="en-US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8621713" y="4729164"/>
            <a:ext cx="1498600" cy="344487"/>
          </a:xfrm>
          <a:prstGeom prst="rect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</a:ln>
        </p:spPr>
        <p:txBody>
          <a:bodyPr wrap="none"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/>
              <a:t>thread</a:t>
            </a:r>
            <a:endParaRPr lang="en-US" altLang="en-US"/>
          </a:p>
        </p:txBody>
      </p:sp>
      <p:cxnSp>
        <p:nvCxnSpPr>
          <p:cNvPr id="9" name="Straight Arrow Connector 8"/>
          <p:cNvCxnSpPr>
            <a:cxnSpLocks noChangeShapeType="1"/>
          </p:cNvCxnSpPr>
          <p:nvPr/>
        </p:nvCxnSpPr>
        <p:spPr bwMode="auto">
          <a:xfrm>
            <a:off x="6800851" y="3133725"/>
            <a:ext cx="1738313" cy="463550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" name="Straight Arrow Connector 9"/>
          <p:cNvCxnSpPr>
            <a:cxnSpLocks noChangeShapeType="1"/>
            <a:endCxn id="6" idx="1"/>
          </p:cNvCxnSpPr>
          <p:nvPr/>
        </p:nvCxnSpPr>
        <p:spPr bwMode="auto">
          <a:xfrm>
            <a:off x="6784976" y="3178175"/>
            <a:ext cx="1954213" cy="1136650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" name="Straight Arrow Connector 10"/>
          <p:cNvCxnSpPr>
            <a:cxnSpLocks noChangeShapeType="1"/>
          </p:cNvCxnSpPr>
          <p:nvPr/>
        </p:nvCxnSpPr>
        <p:spPr bwMode="auto">
          <a:xfrm>
            <a:off x="6831013" y="3238500"/>
            <a:ext cx="1782762" cy="1512888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" name="Straight Arrow Connector 11"/>
          <p:cNvCxnSpPr>
            <a:cxnSpLocks noChangeShapeType="1"/>
          </p:cNvCxnSpPr>
          <p:nvPr/>
        </p:nvCxnSpPr>
        <p:spPr bwMode="auto">
          <a:xfrm>
            <a:off x="6710363" y="3252789"/>
            <a:ext cx="1035050" cy="2084387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>
          <a:xfrm>
            <a:off x="2093913" y="1225551"/>
            <a:ext cx="8229600" cy="576263"/>
          </a:xfrm>
        </p:spPr>
        <p:txBody>
          <a:bodyPr/>
          <a:lstStyle/>
          <a:p>
            <a:r>
              <a:rPr lang="en-US" altLang="en-US" sz="2400">
                <a:ea typeface="MS PGothic" panose="020B0600070205080204" pitchFamily="34" charset="-128"/>
              </a:rPr>
              <a:t>Concurrent Execution on a Single-core System</a:t>
            </a:r>
            <a:endParaRPr lang="en-US" altLang="en-US" sz="2400">
              <a:ea typeface="MS PGothic" panose="020B0600070205080204" pitchFamily="34" charset="-128"/>
            </a:endParaRPr>
          </a:p>
        </p:txBody>
      </p:sp>
      <p:pic>
        <p:nvPicPr>
          <p:cNvPr id="10243" name="Picture 4" descr="4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1889" y="1828800"/>
            <a:ext cx="7615237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92" name="Title 1"/>
          <p:cNvSpPr txBox="1"/>
          <p:nvPr/>
        </p:nvSpPr>
        <p:spPr bwMode="auto">
          <a:xfrm>
            <a:off x="2246313" y="234951"/>
            <a:ext cx="8229600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2400" b="1">
                <a:solidFill>
                  <a:srgbClr val="006699"/>
                </a:solidFill>
                <a:latin typeface="Arial" panose="020B0604020202020204" pitchFamily="34" charset="0"/>
              </a:rPr>
              <a:t>Multicore Programming</a:t>
            </a:r>
            <a:endParaRPr lang="en-US" altLang="en-US" sz="2400" b="1">
              <a:solidFill>
                <a:srgbClr val="006699"/>
              </a:solidFill>
              <a:latin typeface="Arial" panose="020B0604020202020204" pitchFamily="34" charset="0"/>
            </a:endParaRPr>
          </a:p>
        </p:txBody>
      </p:sp>
      <p:sp>
        <p:nvSpPr>
          <p:cNvPr id="5" name="Title 1"/>
          <p:cNvSpPr txBox="1"/>
          <p:nvPr/>
        </p:nvSpPr>
        <p:spPr bwMode="auto">
          <a:xfrm>
            <a:off x="2093913" y="3278188"/>
            <a:ext cx="8229600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2800" b="1">
                <a:solidFill>
                  <a:srgbClr val="006699"/>
                </a:solidFill>
                <a:latin typeface="Arial" panose="020B0604020202020204" pitchFamily="34" charset="0"/>
              </a:rPr>
              <a:t>Parallel Execution on a Multicore System</a:t>
            </a:r>
            <a:endParaRPr lang="en-US" altLang="en-US" sz="2800" b="1">
              <a:solidFill>
                <a:srgbClr val="006699"/>
              </a:solidFill>
              <a:latin typeface="Arial" panose="020B0604020202020204" pitchFamily="34" charset="0"/>
            </a:endParaRPr>
          </a:p>
        </p:txBody>
      </p:sp>
      <p:pic>
        <p:nvPicPr>
          <p:cNvPr id="6" name="Picture 4" descr="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1500" y="4267201"/>
            <a:ext cx="6097588" cy="2130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2" grpId="0"/>
      <p:bldP spid="5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>
          <a:xfrm>
            <a:off x="1310074" y="334963"/>
            <a:ext cx="8229600" cy="576262"/>
          </a:xfrm>
        </p:spPr>
        <p:txBody>
          <a:bodyPr>
            <a:normAutofit fontScale="90000"/>
          </a:bodyPr>
          <a:lstStyle/>
          <a:p>
            <a:r>
              <a:rPr lang="en-US" altLang="en-US">
                <a:ea typeface="MS PGothic" panose="020B0600070205080204" pitchFamily="34" charset="-128"/>
              </a:rPr>
              <a:t>Threads Assist Multicore Programming</a:t>
            </a:r>
            <a:endParaRPr lang="en-US" altLang="en-US">
              <a:ea typeface="MS PGothic" panose="020B0600070205080204" pitchFamily="34" charset="-128"/>
            </a:endParaRPr>
          </a:p>
        </p:txBody>
      </p:sp>
      <p:pic>
        <p:nvPicPr>
          <p:cNvPr id="14339" name="Picture 4" descr="4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5185" y="2152650"/>
            <a:ext cx="7108825" cy="2552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40" name="Rectangle 3"/>
          <p:cNvSpPr>
            <a:spLocks noChangeArrowheads="1"/>
          </p:cNvSpPr>
          <p:nvPr/>
        </p:nvSpPr>
        <p:spPr bwMode="auto">
          <a:xfrm>
            <a:off x="7937671" y="3540126"/>
            <a:ext cx="1176338" cy="396875"/>
          </a:xfrm>
          <a:prstGeom prst="rect">
            <a:avLst/>
          </a:prstGeom>
          <a:solidFill>
            <a:srgbClr val="CCECFF"/>
          </a:solidFill>
          <a:ln w="9525" algn="ctr">
            <a:solidFill>
              <a:schemeClr val="tx1"/>
            </a:solidFill>
            <a:round/>
          </a:ln>
        </p:spPr>
        <p:txBody>
          <a:bodyPr wrap="none"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thread</a:t>
            </a:r>
            <a:endParaRPr lang="en-US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4341" name="Straight Arrow Connector 8"/>
          <p:cNvCxnSpPr>
            <a:cxnSpLocks noChangeShapeType="1"/>
          </p:cNvCxnSpPr>
          <p:nvPr/>
        </p:nvCxnSpPr>
        <p:spPr bwMode="auto">
          <a:xfrm>
            <a:off x="6108872" y="3076575"/>
            <a:ext cx="1738313" cy="463550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342" name="Straight Arrow Connector 9"/>
          <p:cNvCxnSpPr>
            <a:cxnSpLocks noChangeShapeType="1"/>
          </p:cNvCxnSpPr>
          <p:nvPr/>
        </p:nvCxnSpPr>
        <p:spPr bwMode="auto">
          <a:xfrm>
            <a:off x="6092997" y="3121025"/>
            <a:ext cx="1954213" cy="1136650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343" name="Straight Arrow Connector 10"/>
          <p:cNvCxnSpPr>
            <a:cxnSpLocks noChangeShapeType="1"/>
          </p:cNvCxnSpPr>
          <p:nvPr/>
        </p:nvCxnSpPr>
        <p:spPr bwMode="auto">
          <a:xfrm>
            <a:off x="6139034" y="3181350"/>
            <a:ext cx="1782762" cy="1512888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344" name="Straight Arrow Connector 11"/>
          <p:cNvCxnSpPr>
            <a:cxnSpLocks noChangeShapeType="1"/>
          </p:cNvCxnSpPr>
          <p:nvPr/>
        </p:nvCxnSpPr>
        <p:spPr bwMode="auto">
          <a:xfrm>
            <a:off x="6018384" y="3195639"/>
            <a:ext cx="1035050" cy="2084387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4345" name="Rectangle 12"/>
          <p:cNvSpPr>
            <a:spLocks noChangeArrowheads="1"/>
          </p:cNvSpPr>
          <p:nvPr/>
        </p:nvSpPr>
        <p:spPr bwMode="auto">
          <a:xfrm>
            <a:off x="7921796" y="4694238"/>
            <a:ext cx="1176338" cy="398462"/>
          </a:xfrm>
          <a:prstGeom prst="rect">
            <a:avLst/>
          </a:prstGeom>
          <a:solidFill>
            <a:srgbClr val="CCECFF"/>
          </a:solidFill>
          <a:ln w="9525" algn="ctr">
            <a:solidFill>
              <a:schemeClr val="tx1"/>
            </a:solidFill>
            <a:round/>
          </a:ln>
        </p:spPr>
        <p:txBody>
          <a:bodyPr wrap="none"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thread</a:t>
            </a:r>
            <a:endParaRPr lang="en-US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346" name="Rectangle 13"/>
          <p:cNvSpPr>
            <a:spLocks noChangeArrowheads="1"/>
          </p:cNvSpPr>
          <p:nvPr/>
        </p:nvSpPr>
        <p:spPr bwMode="auto">
          <a:xfrm>
            <a:off x="8047210" y="4059239"/>
            <a:ext cx="1176337" cy="396875"/>
          </a:xfrm>
          <a:prstGeom prst="rect">
            <a:avLst/>
          </a:prstGeom>
          <a:solidFill>
            <a:srgbClr val="CCECFF"/>
          </a:solidFill>
          <a:ln w="9525" algn="ctr">
            <a:solidFill>
              <a:schemeClr val="tx1"/>
            </a:solidFill>
            <a:round/>
          </a:ln>
        </p:spPr>
        <p:txBody>
          <a:bodyPr wrap="none"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thread</a:t>
            </a:r>
            <a:endParaRPr lang="en-US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347" name="Rectangle 14"/>
          <p:cNvSpPr>
            <a:spLocks noChangeArrowheads="1"/>
          </p:cNvSpPr>
          <p:nvPr/>
        </p:nvSpPr>
        <p:spPr bwMode="auto">
          <a:xfrm>
            <a:off x="7069310" y="5280026"/>
            <a:ext cx="1177925" cy="398463"/>
          </a:xfrm>
          <a:prstGeom prst="rect">
            <a:avLst/>
          </a:prstGeom>
          <a:solidFill>
            <a:srgbClr val="CCECFF"/>
          </a:solidFill>
          <a:ln w="9525" algn="ctr">
            <a:solidFill>
              <a:schemeClr val="tx1"/>
            </a:solidFill>
            <a:round/>
          </a:ln>
        </p:spPr>
        <p:txBody>
          <a:bodyPr wrap="none"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thread</a:t>
            </a:r>
            <a:endParaRPr lang="en-US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348" name="TextBox 1"/>
          <p:cNvSpPr txBox="1">
            <a:spLocks noChangeArrowheads="1"/>
          </p:cNvSpPr>
          <p:nvPr/>
        </p:nvSpPr>
        <p:spPr bwMode="auto">
          <a:xfrm>
            <a:off x="1310074" y="4956969"/>
            <a:ext cx="2063277" cy="64611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dirty="0"/>
              <a:t>Let threads on different CPUs </a:t>
            </a:r>
            <a:endParaRPr lang="en-US" altLang="en-US" dirty="0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MS PGothic" panose="020B0600070205080204" pitchFamily="34" charset="-128"/>
              </a:rPr>
              <a:t>Multithreading Models</a:t>
            </a:r>
            <a:endParaRPr lang="en-US" altLang="en-US">
              <a:ea typeface="MS PGothic" panose="020B0600070205080204" pitchFamily="34" charset="-128"/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43701" y="1561070"/>
            <a:ext cx="8930301" cy="4805687"/>
          </a:xfrm>
        </p:spPr>
        <p:txBody>
          <a:bodyPr>
            <a:normAutofit/>
          </a:bodyPr>
          <a:lstStyle/>
          <a:p>
            <a:pPr>
              <a:buFont typeface="Monotype Sorts" pitchFamily="2" charset="2"/>
              <a:buChar char="n"/>
              <a:defRPr/>
            </a:pPr>
            <a:r>
              <a:rPr lang="en-US" sz="2000" dirty="0"/>
              <a:t>Support provided at either</a:t>
            </a:r>
            <a:endParaRPr lang="en-US" sz="2000" dirty="0"/>
          </a:p>
          <a:p>
            <a:pPr>
              <a:buFont typeface="Monotype Sorts" pitchFamily="2" charset="2"/>
              <a:buChar char="n"/>
              <a:defRPr/>
            </a:pPr>
            <a:endParaRPr lang="en-US" sz="2000" dirty="0"/>
          </a:p>
          <a:p>
            <a:pPr lvl="1">
              <a:buFont typeface="Monotype Sorts" pitchFamily="2" charset="2"/>
              <a:buChar char="l"/>
              <a:defRPr/>
            </a:pPr>
            <a:r>
              <a:rPr lang="en-US" sz="2000" b="1" dirty="0"/>
              <a:t>User level -&gt; user threads</a:t>
            </a:r>
            <a:endParaRPr lang="en-US" sz="2000" b="1" dirty="0"/>
          </a:p>
          <a:p>
            <a:pPr marL="457200" lvl="1" indent="0">
              <a:buNone/>
              <a:defRPr/>
            </a:pPr>
            <a:r>
              <a:rPr lang="en-US" sz="2000" dirty="0"/>
              <a:t>Supported above the kernel  and managed without kernel support</a:t>
            </a:r>
            <a:endParaRPr lang="en-US" sz="2000" dirty="0"/>
          </a:p>
          <a:p>
            <a:pPr marL="457200" lvl="1" indent="0">
              <a:buNone/>
              <a:defRPr/>
            </a:pPr>
            <a:endParaRPr lang="en-US" sz="2000" dirty="0"/>
          </a:p>
          <a:p>
            <a:pPr lvl="1">
              <a:buFont typeface="Monotype Sorts" pitchFamily="2" charset="2"/>
              <a:buChar char="l"/>
              <a:defRPr/>
            </a:pPr>
            <a:r>
              <a:rPr lang="en-US" sz="2000" b="1" dirty="0"/>
              <a:t>Kernel level -&gt; kernel threads</a:t>
            </a:r>
            <a:endParaRPr lang="en-US" sz="2000" b="1" dirty="0"/>
          </a:p>
          <a:p>
            <a:pPr marL="457200" lvl="1" indent="0">
              <a:buNone/>
              <a:defRPr/>
            </a:pPr>
            <a:r>
              <a:rPr lang="en-US" sz="2000" dirty="0"/>
              <a:t>Supported and managed directly by the operating system</a:t>
            </a:r>
            <a:endParaRPr lang="en-US" sz="2000" dirty="0"/>
          </a:p>
          <a:p>
            <a:pPr lvl="1">
              <a:buFont typeface="Monotype Sorts" pitchFamily="2" charset="2"/>
              <a:buChar char="l"/>
              <a:defRPr/>
            </a:pPr>
            <a:endParaRPr lang="en-US" sz="2000" dirty="0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MS PGothic" panose="020B0600070205080204" pitchFamily="34" charset="-128"/>
              </a:rPr>
              <a:t>Multithreading Models</a:t>
            </a:r>
            <a:endParaRPr lang="en-US" altLang="en-US">
              <a:ea typeface="MS PGothic" panose="020B0600070205080204" pitchFamily="34" charset="-128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1"/>
          <a:srcRect r="15908"/>
          <a:stretch>
            <a:fillRect/>
          </a:stretch>
        </p:blipFill>
        <p:spPr>
          <a:xfrm>
            <a:off x="5931243" y="1930400"/>
            <a:ext cx="5165125" cy="3889632"/>
          </a:xfrm>
          <a:prstGeom prst="rect">
            <a:avLst/>
          </a:prstGeom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43701" y="1561070"/>
            <a:ext cx="5501045" cy="4805687"/>
          </a:xfrm>
        </p:spPr>
        <p:txBody>
          <a:bodyPr>
            <a:normAutofit/>
          </a:bodyPr>
          <a:lstStyle/>
          <a:p>
            <a:pPr>
              <a:buFont typeface="Monotype Sorts" pitchFamily="2" charset="2"/>
              <a:buChar char="n"/>
              <a:defRPr/>
            </a:pPr>
            <a:r>
              <a:rPr lang="en-US" sz="2000" dirty="0"/>
              <a:t>Support provided at either</a:t>
            </a:r>
            <a:endParaRPr lang="en-US" sz="2000" dirty="0"/>
          </a:p>
          <a:p>
            <a:pPr>
              <a:buFont typeface="Monotype Sorts" pitchFamily="2" charset="2"/>
              <a:buChar char="n"/>
              <a:defRPr/>
            </a:pPr>
            <a:endParaRPr lang="en-US" sz="2000" dirty="0"/>
          </a:p>
          <a:p>
            <a:pPr lvl="1">
              <a:buFont typeface="Monotype Sorts" pitchFamily="2" charset="2"/>
              <a:buChar char="l"/>
              <a:defRPr/>
            </a:pPr>
            <a:r>
              <a:rPr lang="en-US" sz="2000" dirty="0"/>
              <a:t>User level -&gt; </a:t>
            </a:r>
            <a:r>
              <a:rPr lang="en-US" sz="2000" b="1" dirty="0"/>
              <a:t>user threads</a:t>
            </a:r>
            <a:endParaRPr lang="en-US" sz="2000" b="1" dirty="0"/>
          </a:p>
          <a:p>
            <a:pPr marL="457200" lvl="1" indent="0">
              <a:buNone/>
              <a:defRPr/>
            </a:pPr>
            <a:r>
              <a:rPr lang="en-US" sz="2000" dirty="0"/>
              <a:t>Supported above the kernel  and managed without kernel support</a:t>
            </a:r>
            <a:endParaRPr lang="en-US" sz="2000" dirty="0"/>
          </a:p>
          <a:p>
            <a:pPr marL="457200" lvl="1" indent="0">
              <a:buNone/>
              <a:defRPr/>
            </a:pPr>
            <a:endParaRPr lang="en-US" sz="2000" dirty="0"/>
          </a:p>
          <a:p>
            <a:pPr lvl="1">
              <a:buFont typeface="Monotype Sorts" pitchFamily="2" charset="2"/>
              <a:buChar char="l"/>
              <a:defRPr/>
            </a:pPr>
            <a:r>
              <a:rPr lang="en-US" sz="2000" dirty="0"/>
              <a:t>Kernel level -&gt; </a:t>
            </a:r>
            <a:r>
              <a:rPr lang="en-US" sz="2000" b="1" dirty="0"/>
              <a:t>kernel threads</a:t>
            </a:r>
            <a:endParaRPr lang="en-US" sz="2000" b="1" dirty="0"/>
          </a:p>
          <a:p>
            <a:pPr marL="457200" lvl="1" indent="0">
              <a:buNone/>
              <a:defRPr/>
            </a:pPr>
            <a:r>
              <a:rPr lang="en-US" sz="2000" dirty="0"/>
              <a:t>Supported and managed directly by the operating system</a:t>
            </a:r>
            <a:endParaRPr lang="en-US" sz="2000" dirty="0"/>
          </a:p>
          <a:p>
            <a:pPr lvl="1">
              <a:buFont typeface="Monotype Sorts" pitchFamily="2" charset="2"/>
              <a:buChar char="l"/>
              <a:defRPr/>
            </a:pPr>
            <a:endParaRPr lang="en-US" sz="2000" dirty="0"/>
          </a:p>
          <a:p>
            <a:pPr marL="457200" lvl="1" indent="0">
              <a:buNone/>
              <a:defRPr/>
            </a:pPr>
            <a:r>
              <a:rPr lang="en-US" sz="2000" dirty="0"/>
              <a:t>What is the relationship between user and kernel threads?</a:t>
            </a:r>
            <a:endParaRPr lang="en-US" sz="2000" dirty="0"/>
          </a:p>
        </p:txBody>
      </p:sp>
    </p:spTree>
  </p:cSld>
  <p:clrMapOvr>
    <a:masterClrMapping/>
  </p:clrMapOvr>
  <p:transition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MS PGothic" panose="020B0600070205080204" pitchFamily="34" charset="-128"/>
              </a:rPr>
              <a:t>User Threads</a:t>
            </a:r>
            <a:endParaRPr lang="en-US" altLang="en-US" dirty="0">
              <a:ea typeface="MS PGothic" panose="020B0600070205080204" pitchFamily="34" charset="-128"/>
            </a:endParaRP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70229" y="1691033"/>
            <a:ext cx="8596668" cy="3880773"/>
          </a:xfrm>
        </p:spPr>
        <p:txBody>
          <a:bodyPr>
            <a:normAutofit/>
          </a:bodyPr>
          <a:lstStyle/>
          <a:p>
            <a:r>
              <a:rPr lang="en-US" altLang="en-US" sz="2000" dirty="0">
                <a:ea typeface="MS PGothic" panose="020B0600070205080204" pitchFamily="34" charset="-128"/>
              </a:rPr>
              <a:t>Thread management done by user-level threads library</a:t>
            </a:r>
            <a:br>
              <a:rPr lang="en-US" altLang="en-US" sz="2000" dirty="0">
                <a:ea typeface="MS PGothic" panose="020B0600070205080204" pitchFamily="34" charset="-128"/>
              </a:rPr>
            </a:br>
            <a:endParaRPr lang="en-US" altLang="en-US" sz="2000" dirty="0">
              <a:ea typeface="MS PGothic" panose="020B0600070205080204" pitchFamily="34" charset="-128"/>
            </a:endParaRPr>
          </a:p>
          <a:p>
            <a:r>
              <a:rPr lang="en-US" altLang="en-US" sz="2000" dirty="0">
                <a:ea typeface="MS PGothic" panose="020B0600070205080204" pitchFamily="34" charset="-128"/>
              </a:rPr>
              <a:t>Three primary thread libraries:</a:t>
            </a:r>
            <a:endParaRPr lang="en-US" altLang="en-US" sz="2000" dirty="0">
              <a:ea typeface="MS PGothic" panose="020B0600070205080204" pitchFamily="34" charset="-128"/>
            </a:endParaRPr>
          </a:p>
          <a:p>
            <a:pPr lvl="1"/>
            <a:r>
              <a:rPr lang="en-US" altLang="en-US" sz="2000" dirty="0">
                <a:ea typeface="MS PGothic" panose="020B0600070205080204" pitchFamily="34" charset="-128"/>
              </a:rPr>
              <a:t> POSIX </a:t>
            </a:r>
            <a:r>
              <a:rPr lang="en-US" altLang="en-US" sz="2000" dirty="0" err="1">
                <a:solidFill>
                  <a:srgbClr val="3366FF"/>
                </a:solidFill>
                <a:ea typeface="MS PGothic" panose="020B0600070205080204" pitchFamily="34" charset="-128"/>
              </a:rPr>
              <a:t>Pthreads</a:t>
            </a:r>
            <a:endParaRPr lang="en-US" altLang="en-US" sz="2000" i="1" dirty="0">
              <a:solidFill>
                <a:srgbClr val="3366FF"/>
              </a:solidFill>
              <a:ea typeface="MS PGothic" panose="020B0600070205080204" pitchFamily="34" charset="-128"/>
            </a:endParaRPr>
          </a:p>
          <a:p>
            <a:pPr lvl="1"/>
            <a:r>
              <a:rPr lang="en-US" altLang="en-US" sz="2000" dirty="0">
                <a:ea typeface="MS PGothic" panose="020B0600070205080204" pitchFamily="34" charset="-128"/>
              </a:rPr>
              <a:t> Win32 threads</a:t>
            </a:r>
            <a:endParaRPr lang="en-US" altLang="en-US" sz="2000" dirty="0">
              <a:ea typeface="MS PGothic" panose="020B0600070205080204" pitchFamily="34" charset="-128"/>
            </a:endParaRPr>
          </a:p>
          <a:p>
            <a:pPr lvl="1"/>
            <a:r>
              <a:rPr lang="en-US" altLang="en-US" sz="2000" dirty="0">
                <a:ea typeface="MS PGothic" panose="020B0600070205080204" pitchFamily="34" charset="-128"/>
              </a:rPr>
              <a:t> Java threads</a:t>
            </a:r>
            <a:endParaRPr lang="en-US" altLang="en-US" sz="2000" dirty="0">
              <a:ea typeface="MS PGothic" panose="020B0600070205080204" pitchFamily="34" charset="-12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33085" y="2291376"/>
            <a:ext cx="5588686" cy="3957024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63124" y="4498211"/>
            <a:ext cx="4786184" cy="193899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IN" sz="2000" dirty="0">
                <a:solidFill>
                  <a:schemeClr val="tx1">
                    <a:lumMod val="75000"/>
                    <a:lumOff val="25000"/>
                  </a:schemeClr>
                </a:solidFill>
                <a:ea typeface="MS PGothic" panose="020B0600070205080204" pitchFamily="34" charset="-128"/>
              </a:rPr>
              <a:t>Thread switching does not need to call OS and to cause interrupt to Kernel. </a:t>
            </a:r>
            <a:endParaRPr lang="en-IN" sz="2000" dirty="0">
              <a:solidFill>
                <a:schemeClr val="tx1">
                  <a:lumMod val="75000"/>
                  <a:lumOff val="25000"/>
                </a:schemeClr>
              </a:solidFill>
              <a:ea typeface="MS PGothic" panose="020B0600070205080204" pitchFamily="34" charset="-128"/>
            </a:endParaRPr>
          </a:p>
          <a:p>
            <a:endParaRPr lang="en-IN" sz="2000" dirty="0">
              <a:solidFill>
                <a:schemeClr val="tx1">
                  <a:lumMod val="75000"/>
                  <a:lumOff val="25000"/>
                </a:schemeClr>
              </a:solidFill>
              <a:ea typeface="MS PGothic" panose="020B0600070205080204" pitchFamily="34" charset="-128"/>
            </a:endParaRPr>
          </a:p>
          <a:p>
            <a:r>
              <a:rPr lang="en-IN" sz="2000" dirty="0">
                <a:solidFill>
                  <a:schemeClr val="tx1">
                    <a:lumMod val="75000"/>
                    <a:lumOff val="25000"/>
                  </a:schemeClr>
                </a:solidFill>
                <a:ea typeface="MS PGothic" panose="020B0600070205080204" pitchFamily="34" charset="-128"/>
              </a:rPr>
              <a:t>Kernel doesn’t know about the user level thread and manages them as if</a:t>
            </a:r>
            <a:endParaRPr lang="en-IN" sz="2000" dirty="0">
              <a:solidFill>
                <a:schemeClr val="tx1">
                  <a:lumMod val="75000"/>
                  <a:lumOff val="25000"/>
                </a:schemeClr>
              </a:solidFill>
              <a:ea typeface="MS PGothic" panose="020B0600070205080204" pitchFamily="34" charset="-128"/>
            </a:endParaRPr>
          </a:p>
          <a:p>
            <a:r>
              <a:rPr lang="en-IN" sz="2000" dirty="0">
                <a:solidFill>
                  <a:schemeClr val="tx1">
                    <a:lumMod val="75000"/>
                    <a:lumOff val="25000"/>
                  </a:schemeClr>
                </a:solidFill>
                <a:ea typeface="MS PGothic" panose="020B0600070205080204" pitchFamily="34" charset="-128"/>
              </a:rPr>
              <a:t> they were single-threaded processes.</a:t>
            </a:r>
            <a:endParaRPr lang="en-IN" sz="2000" dirty="0">
              <a:solidFill>
                <a:schemeClr val="tx1">
                  <a:lumMod val="75000"/>
                  <a:lumOff val="25000"/>
                </a:schemeClr>
              </a:solidFill>
              <a:ea typeface="MS PGothic" panose="020B0600070205080204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MS PGothic" panose="020B0600070205080204" pitchFamily="34" charset="-128"/>
              </a:rPr>
              <a:t>Kernel Threads</a:t>
            </a:r>
            <a:endParaRPr lang="en-US" altLang="en-US">
              <a:ea typeface="MS PGothic" panose="020B0600070205080204" pitchFamily="34" charset="-128"/>
            </a:endParaRP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70229" y="2116344"/>
            <a:ext cx="4705827" cy="3880773"/>
          </a:xfrm>
        </p:spPr>
        <p:txBody>
          <a:bodyPr>
            <a:noAutofit/>
          </a:bodyPr>
          <a:lstStyle/>
          <a:p>
            <a:r>
              <a:rPr lang="en-US" altLang="en-US" sz="2000" dirty="0">
                <a:ea typeface="MS PGothic" panose="020B0600070205080204" pitchFamily="34" charset="-128"/>
              </a:rPr>
              <a:t>Supported by the Kernel</a:t>
            </a:r>
            <a:br>
              <a:rPr lang="en-US" altLang="en-US" sz="2000" dirty="0">
                <a:ea typeface="MS PGothic" panose="020B0600070205080204" pitchFamily="34" charset="-128"/>
              </a:rPr>
            </a:br>
            <a:endParaRPr lang="en-US" altLang="en-US" sz="2000" dirty="0">
              <a:ea typeface="MS PGothic" panose="020B0600070205080204" pitchFamily="34" charset="-128"/>
            </a:endParaRPr>
          </a:p>
          <a:p>
            <a:endParaRPr lang="en-US" altLang="en-US" sz="2000" dirty="0">
              <a:ea typeface="MS PGothic" panose="020B0600070205080204" pitchFamily="34" charset="-128"/>
            </a:endParaRPr>
          </a:p>
          <a:p>
            <a:endParaRPr lang="en-US" altLang="en-US" sz="2000" dirty="0">
              <a:ea typeface="MS PGothic" panose="020B0600070205080204" pitchFamily="34" charset="-128"/>
            </a:endParaRPr>
          </a:p>
          <a:p>
            <a:endParaRPr lang="en-US" altLang="en-US" sz="2000" dirty="0">
              <a:ea typeface="MS PGothic" panose="020B0600070205080204" pitchFamily="34" charset="-128"/>
            </a:endParaRPr>
          </a:p>
          <a:p>
            <a:r>
              <a:rPr lang="en-IN" sz="2400" dirty="0"/>
              <a:t>Kernel-level threads are slower than user-level threads</a:t>
            </a:r>
            <a:endParaRPr lang="en-US" altLang="en-US" sz="2400" dirty="0">
              <a:ea typeface="MS PGothic" panose="020B0600070205080204" pitchFamily="34" charset="-128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021491" y="2617299"/>
            <a:ext cx="425456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000" dirty="0">
                <a:solidFill>
                  <a:srgbClr val="000000"/>
                </a:solidFill>
                <a:latin typeface="Arial" panose="020B0604020202020204" pitchFamily="34" charset="0"/>
              </a:rPr>
              <a:t>Kernel threads are supported directly by the operating system.</a:t>
            </a:r>
            <a:endParaRPr lang="en-US" sz="2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33085" y="2291376"/>
            <a:ext cx="5588686" cy="3957024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MS PGothic" panose="020B0600070205080204" pitchFamily="34" charset="-128"/>
              </a:rPr>
              <a:t>Multithreading Models</a:t>
            </a:r>
            <a:endParaRPr lang="en-US" altLang="en-US">
              <a:ea typeface="MS PGothic" panose="020B0600070205080204" pitchFamily="34" charset="-128"/>
            </a:endParaRP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90392" y="2933121"/>
            <a:ext cx="8229600" cy="2814637"/>
          </a:xfrm>
        </p:spPr>
        <p:txBody>
          <a:bodyPr/>
          <a:lstStyle/>
          <a:p>
            <a:r>
              <a:rPr lang="en-US" altLang="en-US" dirty="0">
                <a:ea typeface="MS PGothic" panose="020B0600070205080204" pitchFamily="34" charset="-128"/>
              </a:rPr>
              <a:t>Many-to-One</a:t>
            </a:r>
            <a:br>
              <a:rPr lang="en-US" altLang="en-US" dirty="0">
                <a:ea typeface="MS PGothic" panose="020B0600070205080204" pitchFamily="34" charset="-128"/>
              </a:rPr>
            </a:br>
            <a:endParaRPr lang="en-US" altLang="en-US" dirty="0">
              <a:ea typeface="MS PGothic" panose="020B0600070205080204" pitchFamily="34" charset="-128"/>
            </a:endParaRPr>
          </a:p>
          <a:p>
            <a:r>
              <a:rPr lang="en-US" altLang="en-US" dirty="0">
                <a:ea typeface="MS PGothic" panose="020B0600070205080204" pitchFamily="34" charset="-128"/>
              </a:rPr>
              <a:t>One-to-One</a:t>
            </a:r>
            <a:br>
              <a:rPr lang="en-US" altLang="en-US" dirty="0">
                <a:ea typeface="MS PGothic" panose="020B0600070205080204" pitchFamily="34" charset="-128"/>
              </a:rPr>
            </a:br>
            <a:endParaRPr lang="en-US" altLang="en-US" dirty="0">
              <a:ea typeface="MS PGothic" panose="020B0600070205080204" pitchFamily="34" charset="-128"/>
            </a:endParaRPr>
          </a:p>
          <a:p>
            <a:r>
              <a:rPr lang="en-US" altLang="en-US" dirty="0">
                <a:ea typeface="MS PGothic" panose="020B0600070205080204" pitchFamily="34" charset="-128"/>
              </a:rPr>
              <a:t>Many-to-Many</a:t>
            </a:r>
            <a:endParaRPr lang="en-US" altLang="en-US" dirty="0">
              <a:ea typeface="MS PGothic" panose="020B0600070205080204" pitchFamily="34" charset="-128"/>
            </a:endParaRPr>
          </a:p>
          <a:p>
            <a:endParaRPr lang="en-US" altLang="en-US" dirty="0">
              <a:ea typeface="MS PGothic" panose="020B0600070205080204" pitchFamily="34" charset="-128"/>
            </a:endParaRPr>
          </a:p>
        </p:txBody>
      </p:sp>
      <p:sp>
        <p:nvSpPr>
          <p:cNvPr id="18436" name="Rectangle 3"/>
          <p:cNvSpPr>
            <a:spLocks noChangeArrowheads="1"/>
          </p:cNvSpPr>
          <p:nvPr/>
        </p:nvSpPr>
        <p:spPr bwMode="auto">
          <a:xfrm>
            <a:off x="808481" y="1612321"/>
            <a:ext cx="4167187" cy="914400"/>
          </a:xfrm>
          <a:prstGeom prst="rect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</a:ln>
        </p:spPr>
        <p:txBody>
          <a:bodyPr wrap="none"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endParaRPr lang="en-US" altLang="en-US"/>
          </a:p>
          <a:p>
            <a:r>
              <a:rPr lang="en-US" altLang="en-US"/>
              <a:t>User Thread – to - Kernel Thread</a:t>
            </a:r>
            <a:endParaRPr lang="en-US" altLang="en-US"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MS PGothic" panose="020B0600070205080204" pitchFamily="34" charset="-128"/>
              </a:rPr>
              <a:t>Many-to-One</a:t>
            </a:r>
            <a:endParaRPr lang="en-US" altLang="en-US">
              <a:ea typeface="MS PGothic" panose="020B0600070205080204" pitchFamily="34" charset="-128"/>
            </a:endParaRP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83184" y="2768815"/>
            <a:ext cx="3814762" cy="2374900"/>
          </a:xfrm>
        </p:spPr>
        <p:txBody>
          <a:bodyPr/>
          <a:lstStyle/>
          <a:p>
            <a:pPr marL="0" indent="0">
              <a:buNone/>
              <a:defRPr/>
            </a:pPr>
            <a:r>
              <a:rPr lang="en-US" sz="2800" dirty="0"/>
              <a:t>Many user-level threads mapped to single kernel thread</a:t>
            </a:r>
            <a:endParaRPr lang="en-US" sz="2800" dirty="0"/>
          </a:p>
          <a:p>
            <a:pPr>
              <a:buFont typeface="Monotype Sorts" pitchFamily="2" charset="2"/>
              <a:buChar char="n"/>
              <a:defRPr/>
            </a:pPr>
            <a:endParaRPr lang="en-US" dirty="0"/>
          </a:p>
        </p:txBody>
      </p:sp>
      <p:pic>
        <p:nvPicPr>
          <p:cNvPr id="19460" name="Picture 6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3156" y="1089180"/>
            <a:ext cx="4800600" cy="471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Arc 1"/>
          <p:cNvSpPr/>
          <p:nvPr/>
        </p:nvSpPr>
        <p:spPr bwMode="auto">
          <a:xfrm rot="18334980">
            <a:off x="6896100" y="5143500"/>
            <a:ext cx="914400" cy="914400"/>
          </a:xfrm>
          <a:prstGeom prst="arc">
            <a:avLst>
              <a:gd name="adj1" fmla="val 16200000"/>
              <a:gd name="adj2" fmla="val 1576558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/>
          <a:lstStyle/>
          <a:p>
            <a:pPr eaLnBrk="0" hangingPunct="0">
              <a:defRPr/>
            </a:pPr>
            <a:endParaRPr lang="en-US">
              <a:latin typeface="Verdana" panose="020B0604030504040204" pitchFamily="34" charset="0"/>
              <a:ea typeface="MS PGothic" panose="020B0600070205080204" pitchFamily="34" charset="-128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9613" y="1789528"/>
            <a:ext cx="9142686" cy="4291783"/>
          </a:xfrm>
        </p:spPr>
        <p:txBody>
          <a:bodyPr>
            <a:normAutofit/>
          </a:bodyPr>
          <a:lstStyle/>
          <a:p>
            <a:r>
              <a:rPr lang="en-IN" dirty="0"/>
              <a:t>In </a:t>
            </a:r>
            <a:r>
              <a:rPr lang="en-IN" b="1" dirty="0"/>
              <a:t>computing</a:t>
            </a:r>
            <a:r>
              <a:rPr lang="en-IN" dirty="0"/>
              <a:t>, a </a:t>
            </a:r>
            <a:r>
              <a:rPr lang="en-IN" b="1" dirty="0"/>
              <a:t>process</a:t>
            </a:r>
            <a:r>
              <a:rPr lang="en-IN" dirty="0"/>
              <a:t> is the instance of a </a:t>
            </a:r>
            <a:r>
              <a:rPr lang="en-IN" b="1" dirty="0"/>
              <a:t>computer</a:t>
            </a:r>
            <a:r>
              <a:rPr lang="en-IN" dirty="0"/>
              <a:t> program that is being executed by </a:t>
            </a:r>
            <a:r>
              <a:rPr lang="en-IN" dirty="0">
                <a:solidFill>
                  <a:srgbClr val="C00000"/>
                </a:solidFill>
              </a:rPr>
              <a:t>one or many threads. </a:t>
            </a:r>
            <a:endParaRPr lang="en-IN" dirty="0">
              <a:solidFill>
                <a:srgbClr val="C00000"/>
              </a:solidFill>
            </a:endParaRPr>
          </a:p>
          <a:p>
            <a:r>
              <a:rPr lang="en-IN" dirty="0"/>
              <a:t>It contains the program code and its activity. </a:t>
            </a:r>
            <a:endParaRPr lang="en-IN" dirty="0"/>
          </a:p>
          <a:p>
            <a:r>
              <a:rPr lang="en-IN" dirty="0"/>
              <a:t>Depending on the </a:t>
            </a:r>
            <a:r>
              <a:rPr lang="en-IN" b="1" dirty="0"/>
              <a:t>operating system</a:t>
            </a:r>
            <a:r>
              <a:rPr lang="en-IN" dirty="0"/>
              <a:t> (</a:t>
            </a:r>
            <a:r>
              <a:rPr lang="en-IN" b="1" dirty="0"/>
              <a:t>OS</a:t>
            </a:r>
            <a:r>
              <a:rPr lang="en-IN" dirty="0"/>
              <a:t>), a </a:t>
            </a:r>
            <a:r>
              <a:rPr lang="en-IN" b="1" dirty="0"/>
              <a:t>process</a:t>
            </a:r>
            <a:r>
              <a:rPr lang="en-IN" dirty="0"/>
              <a:t> may be made up of multiple threads of execution that execute instructions concurrently.</a:t>
            </a:r>
            <a:br>
              <a:rPr lang="en-IN" dirty="0"/>
            </a:br>
            <a:endParaRPr lang="en-IN" dirty="0"/>
          </a:p>
          <a:p>
            <a:r>
              <a:rPr lang="en-IN" dirty="0"/>
              <a:t>A program becomes a process when an executable file is loaded into memory and becomes active.</a:t>
            </a:r>
            <a:endParaRPr lang="en-IN" dirty="0"/>
          </a:p>
          <a:p>
            <a:pPr marL="0" indent="0">
              <a:buNone/>
            </a:pPr>
            <a:r>
              <a:rPr lang="en-IN" dirty="0"/>
              <a:t>      Two common techniques for loading executable files are </a:t>
            </a:r>
            <a:endParaRPr lang="en-IN" dirty="0"/>
          </a:p>
          <a:p>
            <a:pPr lvl="1"/>
            <a:r>
              <a:rPr lang="en-IN" dirty="0"/>
              <a:t>double-clicking an icon representing the executable file </a:t>
            </a:r>
            <a:endParaRPr lang="en-IN" dirty="0"/>
          </a:p>
          <a:p>
            <a:pPr lvl="1"/>
            <a:r>
              <a:rPr lang="en-IN" dirty="0"/>
              <a:t>entering the name of the executable file on the command line </a:t>
            </a:r>
            <a:endParaRPr lang="en-IN" dirty="0"/>
          </a:p>
          <a:p>
            <a:endParaRPr lang="en-IN" dirty="0"/>
          </a:p>
          <a:p>
            <a:pPr marL="0" indent="0">
              <a:buNone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MS PGothic" panose="020B0600070205080204" pitchFamily="34" charset="-128"/>
              </a:rPr>
              <a:t>One-to-One</a:t>
            </a:r>
            <a:endParaRPr lang="en-US" altLang="en-US">
              <a:ea typeface="MS PGothic" panose="020B0600070205080204" pitchFamily="34" charset="-128"/>
            </a:endParaRP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77334" y="1641605"/>
            <a:ext cx="8596668" cy="3880773"/>
          </a:xfrm>
        </p:spPr>
        <p:txBody>
          <a:bodyPr/>
          <a:lstStyle/>
          <a:p>
            <a:pPr marL="0" indent="0">
              <a:buNone/>
              <a:defRPr/>
            </a:pPr>
            <a:r>
              <a:rPr lang="en-US" sz="2400" dirty="0"/>
              <a:t>Each user-level thread maps to kernel thread</a:t>
            </a:r>
            <a:endParaRPr lang="en-US" sz="2400" dirty="0"/>
          </a:p>
        </p:txBody>
      </p:sp>
      <p:pic>
        <p:nvPicPr>
          <p:cNvPr id="20484" name="Picture 8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1413" y="3449638"/>
            <a:ext cx="7475538" cy="295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677334" y="2228354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US" dirty="0"/>
              <a:t>Examples</a:t>
            </a:r>
            <a:endParaRPr lang="en-US" dirty="0"/>
          </a:p>
          <a:p>
            <a:pPr lvl="1">
              <a:defRPr/>
            </a:pPr>
            <a:r>
              <a:rPr lang="en-US" dirty="0"/>
              <a:t>Windows NT/XP/2000</a:t>
            </a:r>
            <a:endParaRPr lang="en-US" dirty="0"/>
          </a:p>
          <a:p>
            <a:pPr lvl="1">
              <a:defRPr/>
            </a:pPr>
            <a:r>
              <a:rPr lang="en-US" dirty="0"/>
              <a:t>Linux</a:t>
            </a:r>
            <a:endParaRPr lang="en-US" dirty="0"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MS PGothic" panose="020B0600070205080204" pitchFamily="34" charset="-128"/>
              </a:rPr>
              <a:t>Many-to-Many Model</a:t>
            </a:r>
            <a:endParaRPr lang="en-US" altLang="en-US">
              <a:ea typeface="MS PGothic" panose="020B0600070205080204" pitchFamily="34" charset="-128"/>
            </a:endParaRP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18382" y="1670929"/>
            <a:ext cx="3411067" cy="4445000"/>
          </a:xfrm>
        </p:spPr>
        <p:txBody>
          <a:bodyPr>
            <a:normAutofit/>
          </a:bodyPr>
          <a:lstStyle/>
          <a:p>
            <a:pPr marL="0" indent="0">
              <a:buNone/>
              <a:defRPr/>
            </a:pPr>
            <a:r>
              <a:rPr lang="en-US" sz="2400" dirty="0"/>
              <a:t>Allows many user level threads to be mapped to many kernel threads</a:t>
            </a:r>
            <a:endParaRPr lang="en-US" sz="2400" dirty="0"/>
          </a:p>
          <a:p>
            <a:pPr marL="0" indent="0">
              <a:buNone/>
              <a:defRPr/>
            </a:pPr>
            <a:endParaRPr lang="en-US" sz="2400" dirty="0"/>
          </a:p>
          <a:p>
            <a:pPr marL="0" indent="0">
              <a:buNone/>
              <a:defRPr/>
            </a:pPr>
            <a:r>
              <a:rPr lang="en-US" sz="2400" dirty="0"/>
              <a:t>Allows the  operating system to create a sufficient number of kernel threads</a:t>
            </a:r>
            <a:endParaRPr lang="en-US" sz="2400" dirty="0"/>
          </a:p>
          <a:p>
            <a:pPr>
              <a:buFont typeface="Monotype Sorts" pitchFamily="2" charset="2"/>
              <a:buChar char="n"/>
              <a:defRPr/>
            </a:pPr>
            <a:r>
              <a:rPr lang="en-US" dirty="0"/>
              <a:t>Example</a:t>
            </a:r>
            <a:endParaRPr lang="en-US" dirty="0"/>
          </a:p>
          <a:p>
            <a:pPr lvl="1">
              <a:buFont typeface="Monotype Sorts" pitchFamily="2" charset="2"/>
              <a:buChar char="l"/>
              <a:defRPr/>
            </a:pPr>
            <a:r>
              <a:rPr lang="en-US" dirty="0"/>
              <a:t>Windows NT/2000 with the </a:t>
            </a:r>
            <a:r>
              <a:rPr lang="en-US" i="1" dirty="0" err="1"/>
              <a:t>ThreadFiber</a:t>
            </a:r>
            <a:r>
              <a:rPr lang="en-US" dirty="0"/>
              <a:t> package</a:t>
            </a:r>
            <a:endParaRPr lang="en-US" dirty="0"/>
          </a:p>
        </p:txBody>
      </p:sp>
      <p:pic>
        <p:nvPicPr>
          <p:cNvPr id="21508" name="Picture 8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1301" y="1233488"/>
            <a:ext cx="5153025" cy="440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5476" y="2969342"/>
            <a:ext cx="8596668" cy="1320800"/>
          </a:xfrm>
        </p:spPr>
        <p:txBody>
          <a:bodyPr>
            <a:normAutofit/>
          </a:bodyPr>
          <a:lstStyle/>
          <a:p>
            <a:r>
              <a:rPr lang="en-US" sz="8000" dirty="0"/>
              <a:t>END  of  UNIT-II </a:t>
            </a:r>
            <a:endParaRPr lang="en-US" sz="8000" dirty="0"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/>
              <a:t>Operating System Concepts</a:t>
            </a:r>
            <a:endParaRPr lang="en-US" altLang="en-US"/>
          </a:p>
        </p:txBody>
      </p:sp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>
          <a:xfrm>
            <a:off x="1089468" y="779464"/>
            <a:ext cx="7772400" cy="844550"/>
          </a:xfrm>
        </p:spPr>
        <p:txBody>
          <a:bodyPr>
            <a:normAutofit fontScale="90000"/>
          </a:bodyPr>
          <a:lstStyle/>
          <a:p>
            <a:r>
              <a:rPr lang="en-US" altLang="en-US" dirty="0"/>
              <a:t>Determining Length of Next CPU Burst</a:t>
            </a:r>
            <a:endParaRPr lang="en-US" altLang="en-US" dirty="0"/>
          </a:p>
        </p:txBody>
      </p:sp>
      <p:sp>
        <p:nvSpPr>
          <p:cNvPr id="430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Can only estimate the length.</a:t>
            </a:r>
            <a:endParaRPr lang="en-US" altLang="en-US"/>
          </a:p>
          <a:p>
            <a:r>
              <a:rPr lang="en-US" altLang="en-US"/>
              <a:t>Can be done by using the length of previous CPU bursts, using exponential averaging.</a:t>
            </a:r>
            <a:endParaRPr lang="en-US" altLang="en-US"/>
          </a:p>
          <a:p>
            <a:pPr lvl="1">
              <a:buFont typeface="Monotype Sorts" pitchFamily="2" charset="2"/>
              <a:buNone/>
            </a:pPr>
            <a:endParaRPr lang="en-US" altLang="en-US"/>
          </a:p>
          <a:p>
            <a:pPr lvl="1">
              <a:buFont typeface="Monotype Sorts" pitchFamily="2" charset="2"/>
              <a:buNone/>
            </a:pPr>
            <a:endParaRPr lang="en-US" altLang="en-US"/>
          </a:p>
        </p:txBody>
      </p:sp>
      <p:graphicFrame>
        <p:nvGraphicFramePr>
          <p:cNvPr id="43012" name="Object 4"/>
          <p:cNvGraphicFramePr>
            <a:graphicFrameLocks noChangeAspect="1"/>
          </p:cNvGraphicFramePr>
          <p:nvPr/>
        </p:nvGraphicFramePr>
        <p:xfrm>
          <a:off x="3054350" y="2857500"/>
          <a:ext cx="4699000" cy="1333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49" name="Equation" r:id="rId1" imgW="112776000" imgH="32004000" progId="Equation.3">
                  <p:embed/>
                </p:oleObj>
              </mc:Choice>
              <mc:Fallback>
                <p:oleObj name="Equation" r:id="rId1" imgW="112776000" imgH="320040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54350" y="2857500"/>
                        <a:ext cx="4699000" cy="1333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013" name="Object 5"/>
          <p:cNvGraphicFramePr>
            <a:graphicFrameLocks noChangeAspect="1"/>
          </p:cNvGraphicFramePr>
          <p:nvPr/>
        </p:nvGraphicFramePr>
        <p:xfrm>
          <a:off x="4540250" y="4419601"/>
          <a:ext cx="1993900" cy="290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50" name="Equation" r:id="rId3" imgW="47853600" imgH="7010400" progId="Equation.3">
                  <p:embed/>
                </p:oleObj>
              </mc:Choice>
              <mc:Fallback>
                <p:oleObj name="Equation" r:id="rId3" imgW="47853600" imgH="70104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40250" y="4419601"/>
                        <a:ext cx="1993900" cy="290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/>
              <a:t>Operating System Concepts</a:t>
            </a:r>
            <a:endParaRPr lang="en-US" altLang="en-US"/>
          </a:p>
        </p:txBody>
      </p:sp>
      <p:sp>
        <p:nvSpPr>
          <p:cNvPr id="72706" name="Rectangle 2"/>
          <p:cNvSpPr>
            <a:spLocks noGrp="1" noChangeArrowheads="1"/>
          </p:cNvSpPr>
          <p:nvPr>
            <p:ph type="title"/>
          </p:nvPr>
        </p:nvSpPr>
        <p:spPr>
          <a:xfrm>
            <a:off x="1384662" y="634076"/>
            <a:ext cx="8121650" cy="844550"/>
          </a:xfrm>
        </p:spPr>
        <p:txBody>
          <a:bodyPr/>
          <a:lstStyle/>
          <a:p>
            <a:r>
              <a:rPr lang="en-US" altLang="en-US" sz="2800" dirty="0"/>
              <a:t>Prediction of the Length of the Next CPU Burst</a:t>
            </a:r>
            <a:endParaRPr lang="en-US" altLang="en-US" sz="2800" dirty="0"/>
          </a:p>
        </p:txBody>
      </p:sp>
      <p:pic>
        <p:nvPicPr>
          <p:cNvPr id="72707" name="Picture 3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8" t="5756" r="1439" b="8324"/>
          <a:stretch>
            <a:fillRect/>
          </a:stretch>
        </p:blipFill>
        <p:spPr bwMode="auto">
          <a:xfrm>
            <a:off x="2150631" y="1815436"/>
            <a:ext cx="6589713" cy="4408488"/>
          </a:xfrm>
          <a:prstGeom prst="rect">
            <a:avLst/>
          </a:prstGeom>
          <a:noFill/>
          <a:ln w="57150" cmpd="thickThin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Examples of Exponential Averaging</a:t>
            </a:r>
            <a:endParaRPr lang="en-US" altLang="en-US"/>
          </a:p>
        </p:txBody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en-US">
                <a:sym typeface="Symbol" panose="05050102010706020507" pitchFamily="2" charset="2"/>
              </a:rPr>
              <a:t> =0</a:t>
            </a:r>
            <a:endParaRPr lang="en-US" altLang="en-US">
              <a:sym typeface="Symbol" panose="05050102010706020507" pitchFamily="2" charset="2"/>
            </a:endParaRPr>
          </a:p>
          <a:p>
            <a:pPr lvl="1"/>
            <a:r>
              <a:rPr lang="en-US" altLang="en-US">
                <a:sym typeface="Symbol" panose="05050102010706020507" pitchFamily="2" charset="2"/>
              </a:rPr>
              <a:t></a:t>
            </a:r>
            <a:r>
              <a:rPr lang="en-US" altLang="en-US" baseline="-25000">
                <a:sym typeface="Symbol" panose="05050102010706020507" pitchFamily="2" charset="2"/>
              </a:rPr>
              <a:t>n+1</a:t>
            </a:r>
            <a:r>
              <a:rPr lang="en-US" altLang="en-US">
                <a:sym typeface="Symbol" panose="05050102010706020507" pitchFamily="2" charset="2"/>
              </a:rPr>
              <a:t> = </a:t>
            </a:r>
            <a:r>
              <a:rPr lang="en-US" altLang="en-US" baseline="-25000">
                <a:sym typeface="Symbol" panose="05050102010706020507" pitchFamily="2" charset="2"/>
              </a:rPr>
              <a:t>n</a:t>
            </a:r>
            <a:endParaRPr lang="en-US" altLang="en-US" baseline="-25000">
              <a:sym typeface="Symbol" panose="05050102010706020507" pitchFamily="2" charset="2"/>
            </a:endParaRPr>
          </a:p>
          <a:p>
            <a:pPr lvl="1"/>
            <a:r>
              <a:rPr lang="en-US" altLang="en-US">
                <a:sym typeface="Symbol" panose="05050102010706020507" pitchFamily="2" charset="2"/>
              </a:rPr>
              <a:t>Recent history does not count.</a:t>
            </a:r>
            <a:endParaRPr lang="en-US" altLang="en-US">
              <a:sym typeface="Symbol" panose="05050102010706020507" pitchFamily="2" charset="2"/>
            </a:endParaRPr>
          </a:p>
          <a:p>
            <a:r>
              <a:rPr lang="en-US" altLang="en-US">
                <a:sym typeface="Symbol" panose="05050102010706020507" pitchFamily="2" charset="2"/>
              </a:rPr>
              <a:t> =1</a:t>
            </a:r>
            <a:endParaRPr lang="en-US" altLang="en-US">
              <a:sym typeface="Symbol" panose="05050102010706020507" pitchFamily="2" charset="2"/>
            </a:endParaRPr>
          </a:p>
          <a:p>
            <a:pPr lvl="1"/>
            <a:r>
              <a:rPr lang="en-US" altLang="en-US">
                <a:sym typeface="Symbol" panose="05050102010706020507" pitchFamily="2" charset="2"/>
              </a:rPr>
              <a:t> </a:t>
            </a:r>
            <a:r>
              <a:rPr lang="en-US" altLang="en-US" baseline="-25000">
                <a:sym typeface="Symbol" panose="05050102010706020507" pitchFamily="2" charset="2"/>
              </a:rPr>
              <a:t>n+1</a:t>
            </a:r>
            <a:r>
              <a:rPr lang="en-US" altLang="en-US">
                <a:sym typeface="Symbol" panose="05050102010706020507" pitchFamily="2" charset="2"/>
              </a:rPr>
              <a:t> = </a:t>
            </a:r>
            <a:r>
              <a:rPr lang="en-US" altLang="en-US" i="1">
                <a:sym typeface="Symbol" panose="05050102010706020507" pitchFamily="2" charset="2"/>
              </a:rPr>
              <a:t>t</a:t>
            </a:r>
            <a:r>
              <a:rPr lang="en-US" altLang="en-US" baseline="-25000">
                <a:sym typeface="Symbol" panose="05050102010706020507" pitchFamily="2" charset="2"/>
              </a:rPr>
              <a:t>n</a:t>
            </a:r>
            <a:endParaRPr lang="en-US" altLang="en-US" baseline="-25000">
              <a:sym typeface="Symbol" panose="05050102010706020507" pitchFamily="2" charset="2"/>
            </a:endParaRPr>
          </a:p>
          <a:p>
            <a:pPr lvl="1"/>
            <a:r>
              <a:rPr lang="en-US" altLang="en-US">
                <a:sym typeface="Symbol" panose="05050102010706020507" pitchFamily="2" charset="2"/>
              </a:rPr>
              <a:t>Only the actual last CPU burst counts.</a:t>
            </a:r>
            <a:endParaRPr lang="en-US" altLang="en-US">
              <a:sym typeface="Symbol" panose="05050102010706020507" pitchFamily="2" charset="2"/>
            </a:endParaRPr>
          </a:p>
          <a:p>
            <a:r>
              <a:rPr lang="en-US" altLang="en-US">
                <a:sym typeface="Symbol" panose="05050102010706020507" pitchFamily="2" charset="2"/>
              </a:rPr>
              <a:t>If we expand the formula, we get:</a:t>
            </a:r>
            <a:endParaRPr lang="en-US" altLang="en-US">
              <a:sym typeface="Symbol" panose="05050102010706020507" pitchFamily="2" charset="2"/>
            </a:endParaRPr>
          </a:p>
          <a:p>
            <a:pPr lvl="2">
              <a:buFont typeface="Monotype Sorts" pitchFamily="2" charset="2"/>
              <a:buNone/>
            </a:pPr>
            <a:r>
              <a:rPr lang="en-US" altLang="en-US">
                <a:sym typeface="Symbol" panose="05050102010706020507" pitchFamily="2" charset="2"/>
              </a:rPr>
              <a:t></a:t>
            </a:r>
            <a:r>
              <a:rPr lang="en-US" altLang="en-US" baseline="-25000">
                <a:sym typeface="Symbol" panose="05050102010706020507" pitchFamily="2" charset="2"/>
              </a:rPr>
              <a:t>n+1</a:t>
            </a:r>
            <a:r>
              <a:rPr lang="en-US" altLang="en-US">
                <a:sym typeface="Symbol" panose="05050102010706020507" pitchFamily="2" charset="2"/>
              </a:rPr>
              <a:t> =  t</a:t>
            </a:r>
            <a:r>
              <a:rPr lang="en-US" altLang="en-US" baseline="-25000">
                <a:sym typeface="Symbol" panose="05050102010706020507" pitchFamily="2" charset="2"/>
              </a:rPr>
              <a:t>n</a:t>
            </a:r>
            <a:r>
              <a:rPr lang="en-US" altLang="en-US">
                <a:sym typeface="Symbol" panose="05050102010706020507" pitchFamily="2" charset="2"/>
              </a:rPr>
              <a:t>+(</a:t>
            </a:r>
            <a:r>
              <a:rPr lang="en-US" altLang="en-US" i="1">
                <a:sym typeface="Symbol" panose="05050102010706020507" pitchFamily="2" charset="2"/>
              </a:rPr>
              <a:t>1 - </a:t>
            </a:r>
            <a:r>
              <a:rPr lang="en-US" altLang="en-US">
                <a:sym typeface="Symbol" panose="05050102010706020507" pitchFamily="2" charset="2"/>
              </a:rPr>
              <a:t></a:t>
            </a:r>
            <a:r>
              <a:rPr lang="en-US" altLang="en-US" i="1">
                <a:sym typeface="Symbol" panose="05050102010706020507" pitchFamily="2" charset="2"/>
              </a:rPr>
              <a:t>) </a:t>
            </a:r>
            <a:r>
              <a:rPr lang="en-US" altLang="en-US">
                <a:sym typeface="Symbol" panose="05050102010706020507" pitchFamily="2" charset="2"/>
              </a:rPr>
              <a:t> t</a:t>
            </a:r>
            <a:r>
              <a:rPr lang="en-US" altLang="en-US" baseline="-25000">
                <a:sym typeface="Symbol" panose="05050102010706020507" pitchFamily="2" charset="2"/>
              </a:rPr>
              <a:t>n</a:t>
            </a:r>
            <a:r>
              <a:rPr lang="en-US" altLang="en-US">
                <a:sym typeface="Symbol" panose="05050102010706020507" pitchFamily="2" charset="2"/>
              </a:rPr>
              <a:t> -</a:t>
            </a:r>
            <a:r>
              <a:rPr lang="en-US" altLang="en-US" i="1">
                <a:sym typeface="Symbol" panose="05050102010706020507" pitchFamily="2" charset="2"/>
              </a:rPr>
              <a:t>1 </a:t>
            </a:r>
            <a:r>
              <a:rPr lang="en-US" altLang="en-US">
                <a:sym typeface="Symbol" panose="05050102010706020507" pitchFamily="2" charset="2"/>
              </a:rPr>
              <a:t>+ …</a:t>
            </a:r>
            <a:endParaRPr lang="en-US" altLang="en-US">
              <a:sym typeface="Symbol" panose="05050102010706020507" pitchFamily="2" charset="2"/>
            </a:endParaRPr>
          </a:p>
          <a:p>
            <a:pPr lvl="2">
              <a:buFont typeface="Monotype Sorts" pitchFamily="2" charset="2"/>
              <a:buNone/>
            </a:pPr>
            <a:r>
              <a:rPr lang="en-US" altLang="en-US">
                <a:sym typeface="Symbol" panose="05050102010706020507" pitchFamily="2" charset="2"/>
              </a:rPr>
              <a:t>            </a:t>
            </a:r>
            <a:r>
              <a:rPr lang="en-US" altLang="en-US" i="1">
                <a:sym typeface="Symbol" panose="05050102010706020507" pitchFamily="2" charset="2"/>
              </a:rPr>
              <a:t>+(1</a:t>
            </a:r>
            <a:r>
              <a:rPr lang="en-US" altLang="en-US">
                <a:sym typeface="Symbol" panose="05050102010706020507" pitchFamily="2" charset="2"/>
              </a:rPr>
              <a:t> -  </a:t>
            </a:r>
            <a:r>
              <a:rPr lang="en-US" altLang="en-US" i="1">
                <a:sym typeface="Symbol" panose="05050102010706020507" pitchFamily="2" charset="2"/>
              </a:rPr>
              <a:t>)</a:t>
            </a:r>
            <a:r>
              <a:rPr lang="en-US" altLang="en-US" baseline="30000">
                <a:sym typeface="Symbol" panose="05050102010706020507" pitchFamily="2" charset="2"/>
              </a:rPr>
              <a:t>j </a:t>
            </a:r>
            <a:r>
              <a:rPr lang="en-US" altLang="en-US">
                <a:sym typeface="Symbol" panose="05050102010706020507" pitchFamily="2" charset="2"/>
              </a:rPr>
              <a:t> t</a:t>
            </a:r>
            <a:r>
              <a:rPr lang="en-US" altLang="en-US" baseline="-25000">
                <a:sym typeface="Symbol" panose="05050102010706020507" pitchFamily="2" charset="2"/>
              </a:rPr>
              <a:t>n</a:t>
            </a:r>
            <a:r>
              <a:rPr lang="en-US" altLang="en-US">
                <a:sym typeface="Symbol" panose="05050102010706020507" pitchFamily="2" charset="2"/>
              </a:rPr>
              <a:t> -</a:t>
            </a:r>
            <a:r>
              <a:rPr lang="en-US" altLang="en-US" i="1">
                <a:sym typeface="Symbol" panose="05050102010706020507" pitchFamily="2" charset="2"/>
              </a:rPr>
              <a:t>1 </a:t>
            </a:r>
            <a:r>
              <a:rPr lang="en-US" altLang="en-US">
                <a:sym typeface="Symbol" panose="05050102010706020507" pitchFamily="2" charset="2"/>
              </a:rPr>
              <a:t>+ …</a:t>
            </a:r>
            <a:endParaRPr lang="en-US" altLang="en-US">
              <a:sym typeface="Symbol" panose="05050102010706020507" pitchFamily="2" charset="2"/>
            </a:endParaRPr>
          </a:p>
          <a:p>
            <a:pPr lvl="2">
              <a:buFont typeface="Monotype Sorts" pitchFamily="2" charset="2"/>
              <a:buNone/>
            </a:pPr>
            <a:r>
              <a:rPr lang="en-US" altLang="en-US">
                <a:sym typeface="Symbol" panose="05050102010706020507" pitchFamily="2" charset="2"/>
              </a:rPr>
              <a:t>            </a:t>
            </a:r>
            <a:r>
              <a:rPr lang="en-US" altLang="en-US" i="1">
                <a:sym typeface="Symbol" panose="05050102010706020507" pitchFamily="2" charset="2"/>
              </a:rPr>
              <a:t>+(1</a:t>
            </a:r>
            <a:r>
              <a:rPr lang="en-US" altLang="en-US">
                <a:sym typeface="Symbol" panose="05050102010706020507" pitchFamily="2" charset="2"/>
              </a:rPr>
              <a:t> -  </a:t>
            </a:r>
            <a:r>
              <a:rPr lang="en-US" altLang="en-US" i="1">
                <a:sym typeface="Symbol" panose="05050102010706020507" pitchFamily="2" charset="2"/>
              </a:rPr>
              <a:t>)</a:t>
            </a:r>
            <a:r>
              <a:rPr lang="en-US" altLang="en-US" baseline="30000">
                <a:sym typeface="Symbol" panose="05050102010706020507" pitchFamily="2" charset="2"/>
              </a:rPr>
              <a:t>n=1 </a:t>
            </a:r>
            <a:r>
              <a:rPr lang="en-US" altLang="en-US">
                <a:sym typeface="Symbol" panose="05050102010706020507" pitchFamily="2" charset="2"/>
              </a:rPr>
              <a:t>t</a:t>
            </a:r>
            <a:r>
              <a:rPr lang="en-US" altLang="en-US" baseline="-25000">
                <a:sym typeface="Symbol" panose="05050102010706020507" pitchFamily="2" charset="2"/>
              </a:rPr>
              <a:t>n</a:t>
            </a:r>
            <a:r>
              <a:rPr lang="en-US" altLang="en-US">
                <a:sym typeface="Symbol" panose="05050102010706020507" pitchFamily="2" charset="2"/>
              </a:rPr>
              <a:t> </a:t>
            </a:r>
            <a:r>
              <a:rPr lang="en-US" altLang="en-US" baseline="-25000">
                <a:sym typeface="Symbol" panose="05050102010706020507" pitchFamily="2" charset="2"/>
              </a:rPr>
              <a:t>0</a:t>
            </a:r>
            <a:endParaRPr lang="en-US" altLang="en-US" baseline="-25000">
              <a:sym typeface="Symbol" panose="05050102010706020507" pitchFamily="2" charset="2"/>
            </a:endParaRPr>
          </a:p>
          <a:p>
            <a:r>
              <a:rPr lang="en-US" altLang="en-US">
                <a:sym typeface="Symbol" panose="05050102010706020507" pitchFamily="2" charset="2"/>
              </a:rPr>
              <a:t>Since both  and (1 - ) are less than or equal to 1, each successive term has less weight than its predecessor.</a:t>
            </a:r>
            <a:endParaRPr lang="en-US" altLang="en-US">
              <a:sym typeface="Symbol" panose="05050102010706020507" pitchFamily="2" charset="2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/>
              <a:t>Operating System Concepts</a:t>
            </a:r>
            <a:endParaRPr lang="en-US" altLang="en-US"/>
          </a:p>
        </p:txBody>
      </p:sp>
      <p:sp>
        <p:nvSpPr>
          <p:cNvPr id="57346" name="Rectangle 2"/>
          <p:cNvSpPr>
            <a:spLocks noGrp="1" noChangeArrowheads="1"/>
          </p:cNvSpPr>
          <p:nvPr>
            <p:ph type="title"/>
          </p:nvPr>
        </p:nvSpPr>
        <p:spPr>
          <a:xfrm>
            <a:off x="2635250" y="171450"/>
            <a:ext cx="7829550" cy="457200"/>
          </a:xfrm>
        </p:spPr>
        <p:txBody>
          <a:bodyPr>
            <a:normAutofit fontScale="90000"/>
          </a:bodyPr>
          <a:lstStyle/>
          <a:p>
            <a:r>
              <a:rPr lang="en-US" altLang="en-US" sz="3000"/>
              <a:t>Time Quantum and Context Switch Time</a:t>
            </a:r>
            <a:endParaRPr lang="en-US" altLang="en-US" sz="3000"/>
          </a:p>
        </p:txBody>
      </p:sp>
      <p:pic>
        <p:nvPicPr>
          <p:cNvPr id="57349" name="Picture 5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92" t="23140" r="28781" b="55464"/>
          <a:stretch>
            <a:fillRect/>
          </a:stretch>
        </p:blipFill>
        <p:spPr bwMode="auto">
          <a:xfrm>
            <a:off x="2568575" y="1679576"/>
            <a:ext cx="6942138" cy="3133725"/>
          </a:xfrm>
          <a:prstGeom prst="rect">
            <a:avLst/>
          </a:prstGeom>
          <a:noFill/>
          <a:ln w="57150" cmpd="thickThin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/>
              <a:t>Operating System Concepts</a:t>
            </a:r>
            <a:endParaRPr lang="en-US" altLang="en-US"/>
          </a:p>
        </p:txBody>
      </p:sp>
      <p:sp>
        <p:nvSpPr>
          <p:cNvPr id="788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Scheduling Criteria</a:t>
            </a:r>
            <a:endParaRPr lang="en-US" altLang="en-US"/>
          </a:p>
        </p:txBody>
      </p:sp>
      <p:sp>
        <p:nvSpPr>
          <p:cNvPr id="788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653" y="1720970"/>
            <a:ext cx="9188929" cy="4114800"/>
          </a:xfrm>
        </p:spPr>
        <p:txBody>
          <a:bodyPr/>
          <a:lstStyle/>
          <a:p>
            <a:r>
              <a:rPr lang="en-US" altLang="en-US" dirty="0"/>
              <a:t>CPU utilization – keep the CPU as busy as possible</a:t>
            </a:r>
            <a:endParaRPr lang="en-US" altLang="en-US" dirty="0"/>
          </a:p>
          <a:p>
            <a:r>
              <a:rPr lang="en-US" altLang="en-US" dirty="0"/>
              <a:t>Throughput – # of processes that complete their execution per time unit</a:t>
            </a:r>
            <a:endParaRPr lang="en-US" altLang="en-US" dirty="0"/>
          </a:p>
          <a:p>
            <a:r>
              <a:rPr lang="en-US" altLang="en-US" sz="2400" b="1" dirty="0"/>
              <a:t>Turnaround time – amount of time to execute a particular process (finishing time – arrival time)</a:t>
            </a:r>
            <a:endParaRPr lang="en-US" altLang="en-US" sz="2400" b="1" dirty="0"/>
          </a:p>
          <a:p>
            <a:r>
              <a:rPr lang="en-US" altLang="en-US" dirty="0"/>
              <a:t>Waiting time – amount of time a process has been waiting in the ready queue</a:t>
            </a:r>
            <a:endParaRPr lang="en-US" altLang="en-US" dirty="0"/>
          </a:p>
          <a:p>
            <a:r>
              <a:rPr lang="en-US" altLang="en-US" dirty="0"/>
              <a:t>Response time – amount of time it takes from when a request was submitted until the first response is produced, </a:t>
            </a:r>
            <a:r>
              <a:rPr lang="en-US" altLang="en-US" b="1" dirty="0"/>
              <a:t>not</a:t>
            </a:r>
            <a:r>
              <a:rPr lang="en-US" altLang="en-US" dirty="0"/>
              <a:t> output  (for time-sharing environment)</a:t>
            </a:r>
            <a:endParaRPr lang="en-US" altLang="en-US" dirty="0"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/>
              <a:t>Operating System Concepts</a:t>
            </a:r>
            <a:endParaRPr lang="en-US" altLang="en-US"/>
          </a:p>
        </p:txBody>
      </p:sp>
      <p:sp>
        <p:nvSpPr>
          <p:cNvPr id="79897" name="Rectangle 2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Class Exercise</a:t>
            </a:r>
            <a:endParaRPr lang="en-US" altLang="en-US"/>
          </a:p>
        </p:txBody>
      </p:sp>
      <p:graphicFrame>
        <p:nvGraphicFramePr>
          <p:cNvPr id="79896" name="Group 24"/>
          <p:cNvGraphicFramePr>
            <a:graphicFrameLocks noGrp="1"/>
          </p:cNvGraphicFramePr>
          <p:nvPr>
            <p:ph idx="1"/>
          </p:nvPr>
        </p:nvGraphicFramePr>
        <p:xfrm>
          <a:off x="3444876" y="2276475"/>
          <a:ext cx="6156325" cy="3200402"/>
        </p:xfrm>
        <a:graphic>
          <a:graphicData uri="http://schemas.openxmlformats.org/drawingml/2006/table">
            <a:tbl>
              <a:tblPr/>
              <a:tblGrid>
                <a:gridCol w="3078163"/>
                <a:gridCol w="3078162"/>
              </a:tblGrid>
              <a:tr h="639763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Monotype Sorts" pitchFamily="2" charset="2"/>
                        <a:defRPr kumimoji="1">
                          <a:solidFill>
                            <a:schemeClr val="tx1"/>
                          </a:solidFill>
                          <a:latin typeface="Helvetica" pitchFamily="2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Monotype Sorts" pitchFamily="2" charset="2"/>
                        <a:defRPr kumimoji="1" sz="1600">
                          <a:solidFill>
                            <a:schemeClr val="tx1"/>
                          </a:solidFill>
                          <a:latin typeface="Helvetica" pitchFamily="2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rgbClr val="33CC33"/>
                        </a:buClr>
                        <a:buSzPct val="90000"/>
                        <a:buFont typeface="Monotype Sorts" pitchFamily="2" charset="2"/>
                        <a:defRPr kumimoji="1" sz="1600">
                          <a:solidFill>
                            <a:schemeClr val="tx1"/>
                          </a:solidFill>
                          <a:latin typeface="Helvetica" pitchFamily="2" charset="0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defRPr kumimoji="1" sz="1600">
                          <a:solidFill>
                            <a:schemeClr val="tx1"/>
                          </a:solidFill>
                          <a:latin typeface="Helvetica" pitchFamily="2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Helvetica" pitchFamily="2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Helvetica" pitchFamily="2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Helvetica" pitchFamily="2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Helvetica" pitchFamily="2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Helvetica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Monotype Sorts" pitchFamily="2" charset="2"/>
                        <a:buNone/>
                      </a:pPr>
                      <a:r>
                        <a:rPr kumimoji="1" lang="en-US" altLang="en-US" sz="3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</a:rPr>
                        <a:t>Process</a:t>
                      </a:r>
                      <a:endParaRPr kumimoji="1" lang="en-US" altLang="en-US" sz="3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Monotype Sorts" pitchFamily="2" charset="2"/>
                        <a:defRPr kumimoji="1">
                          <a:solidFill>
                            <a:schemeClr val="tx1"/>
                          </a:solidFill>
                          <a:latin typeface="Helvetica" pitchFamily="2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Monotype Sorts" pitchFamily="2" charset="2"/>
                        <a:defRPr kumimoji="1" sz="1600">
                          <a:solidFill>
                            <a:schemeClr val="tx1"/>
                          </a:solidFill>
                          <a:latin typeface="Helvetica" pitchFamily="2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rgbClr val="33CC33"/>
                        </a:buClr>
                        <a:buSzPct val="90000"/>
                        <a:buFont typeface="Monotype Sorts" pitchFamily="2" charset="2"/>
                        <a:defRPr kumimoji="1" sz="1600">
                          <a:solidFill>
                            <a:schemeClr val="tx1"/>
                          </a:solidFill>
                          <a:latin typeface="Helvetica" pitchFamily="2" charset="0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defRPr kumimoji="1" sz="1600">
                          <a:solidFill>
                            <a:schemeClr val="tx1"/>
                          </a:solidFill>
                          <a:latin typeface="Helvetica" pitchFamily="2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Helvetica" pitchFamily="2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Helvetica" pitchFamily="2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Helvetica" pitchFamily="2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Helvetica" pitchFamily="2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Helvetica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Monotype Sorts" pitchFamily="2" charset="2"/>
                        <a:buNone/>
                      </a:pPr>
                      <a:r>
                        <a:rPr kumimoji="1" lang="en-US" altLang="en-US" sz="3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</a:rPr>
                        <a:t>Time</a:t>
                      </a:r>
                      <a:endParaRPr kumimoji="1" lang="en-US" altLang="en-US" sz="3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39763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Monotype Sorts" pitchFamily="2" charset="2"/>
                        <a:defRPr kumimoji="1">
                          <a:solidFill>
                            <a:schemeClr val="tx1"/>
                          </a:solidFill>
                          <a:latin typeface="Helvetica" pitchFamily="2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Monotype Sorts" pitchFamily="2" charset="2"/>
                        <a:defRPr kumimoji="1" sz="1600">
                          <a:solidFill>
                            <a:schemeClr val="tx1"/>
                          </a:solidFill>
                          <a:latin typeface="Helvetica" pitchFamily="2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rgbClr val="33CC33"/>
                        </a:buClr>
                        <a:buSzPct val="90000"/>
                        <a:buFont typeface="Monotype Sorts" pitchFamily="2" charset="2"/>
                        <a:defRPr kumimoji="1" sz="1600">
                          <a:solidFill>
                            <a:schemeClr val="tx1"/>
                          </a:solidFill>
                          <a:latin typeface="Helvetica" pitchFamily="2" charset="0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defRPr kumimoji="1" sz="1600">
                          <a:solidFill>
                            <a:schemeClr val="tx1"/>
                          </a:solidFill>
                          <a:latin typeface="Helvetica" pitchFamily="2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Helvetica" pitchFamily="2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Helvetica" pitchFamily="2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Helvetica" pitchFamily="2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Helvetica" pitchFamily="2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Helvetica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Monotype Sorts" pitchFamily="2" charset="2"/>
                        <a:buNone/>
                      </a:pPr>
                      <a:r>
                        <a:rPr kumimoji="1" lang="en-US" altLang="en-US" sz="3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</a:rPr>
                        <a:t>p1</a:t>
                      </a:r>
                      <a:endParaRPr kumimoji="1" lang="en-US" altLang="en-US" sz="3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Monotype Sorts" pitchFamily="2" charset="2"/>
                        <a:defRPr kumimoji="1">
                          <a:solidFill>
                            <a:schemeClr val="tx1"/>
                          </a:solidFill>
                          <a:latin typeface="Helvetica" pitchFamily="2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Monotype Sorts" pitchFamily="2" charset="2"/>
                        <a:defRPr kumimoji="1" sz="1600">
                          <a:solidFill>
                            <a:schemeClr val="tx1"/>
                          </a:solidFill>
                          <a:latin typeface="Helvetica" pitchFamily="2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rgbClr val="33CC33"/>
                        </a:buClr>
                        <a:buSzPct val="90000"/>
                        <a:buFont typeface="Monotype Sorts" pitchFamily="2" charset="2"/>
                        <a:defRPr kumimoji="1" sz="1600">
                          <a:solidFill>
                            <a:schemeClr val="tx1"/>
                          </a:solidFill>
                          <a:latin typeface="Helvetica" pitchFamily="2" charset="0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defRPr kumimoji="1" sz="1600">
                          <a:solidFill>
                            <a:schemeClr val="tx1"/>
                          </a:solidFill>
                          <a:latin typeface="Helvetica" pitchFamily="2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Helvetica" pitchFamily="2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Helvetica" pitchFamily="2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Helvetica" pitchFamily="2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Helvetica" pitchFamily="2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Helvetica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Monotype Sorts" pitchFamily="2" charset="2"/>
                        <a:buNone/>
                      </a:pPr>
                      <a:r>
                        <a:rPr kumimoji="1" lang="en-US" altLang="en-US" sz="3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</a:rPr>
                        <a:t>6</a:t>
                      </a:r>
                      <a:endParaRPr kumimoji="1" lang="en-US" altLang="en-US" sz="3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41350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Monotype Sorts" pitchFamily="2" charset="2"/>
                        <a:defRPr kumimoji="1">
                          <a:solidFill>
                            <a:schemeClr val="tx1"/>
                          </a:solidFill>
                          <a:latin typeface="Helvetica" pitchFamily="2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Monotype Sorts" pitchFamily="2" charset="2"/>
                        <a:defRPr kumimoji="1" sz="1600">
                          <a:solidFill>
                            <a:schemeClr val="tx1"/>
                          </a:solidFill>
                          <a:latin typeface="Helvetica" pitchFamily="2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rgbClr val="33CC33"/>
                        </a:buClr>
                        <a:buSzPct val="90000"/>
                        <a:buFont typeface="Monotype Sorts" pitchFamily="2" charset="2"/>
                        <a:defRPr kumimoji="1" sz="1600">
                          <a:solidFill>
                            <a:schemeClr val="tx1"/>
                          </a:solidFill>
                          <a:latin typeface="Helvetica" pitchFamily="2" charset="0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defRPr kumimoji="1" sz="1600">
                          <a:solidFill>
                            <a:schemeClr val="tx1"/>
                          </a:solidFill>
                          <a:latin typeface="Helvetica" pitchFamily="2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Helvetica" pitchFamily="2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Helvetica" pitchFamily="2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Helvetica" pitchFamily="2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Helvetica" pitchFamily="2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Helvetica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Monotype Sorts" pitchFamily="2" charset="2"/>
                        <a:buNone/>
                      </a:pPr>
                      <a:r>
                        <a:rPr kumimoji="1" lang="en-US" altLang="en-US" sz="3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</a:rPr>
                        <a:t>P2</a:t>
                      </a:r>
                      <a:endParaRPr kumimoji="1" lang="en-US" altLang="en-US" sz="3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Monotype Sorts" pitchFamily="2" charset="2"/>
                        <a:defRPr kumimoji="1">
                          <a:solidFill>
                            <a:schemeClr val="tx1"/>
                          </a:solidFill>
                          <a:latin typeface="Helvetica" pitchFamily="2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Monotype Sorts" pitchFamily="2" charset="2"/>
                        <a:defRPr kumimoji="1" sz="1600">
                          <a:solidFill>
                            <a:schemeClr val="tx1"/>
                          </a:solidFill>
                          <a:latin typeface="Helvetica" pitchFamily="2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rgbClr val="33CC33"/>
                        </a:buClr>
                        <a:buSzPct val="90000"/>
                        <a:buFont typeface="Monotype Sorts" pitchFamily="2" charset="2"/>
                        <a:defRPr kumimoji="1" sz="1600">
                          <a:solidFill>
                            <a:schemeClr val="tx1"/>
                          </a:solidFill>
                          <a:latin typeface="Helvetica" pitchFamily="2" charset="0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defRPr kumimoji="1" sz="1600">
                          <a:solidFill>
                            <a:schemeClr val="tx1"/>
                          </a:solidFill>
                          <a:latin typeface="Helvetica" pitchFamily="2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Helvetica" pitchFamily="2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Helvetica" pitchFamily="2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Helvetica" pitchFamily="2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Helvetica" pitchFamily="2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Helvetica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Monotype Sorts" pitchFamily="2" charset="2"/>
                        <a:buNone/>
                      </a:pPr>
                      <a:r>
                        <a:rPr kumimoji="1" lang="en-US" altLang="en-US" sz="3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</a:rPr>
                        <a:t>3</a:t>
                      </a:r>
                      <a:endParaRPr kumimoji="1" lang="en-US" altLang="en-US" sz="3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39763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Monotype Sorts" pitchFamily="2" charset="2"/>
                        <a:defRPr kumimoji="1">
                          <a:solidFill>
                            <a:schemeClr val="tx1"/>
                          </a:solidFill>
                          <a:latin typeface="Helvetica" pitchFamily="2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Monotype Sorts" pitchFamily="2" charset="2"/>
                        <a:defRPr kumimoji="1" sz="1600">
                          <a:solidFill>
                            <a:schemeClr val="tx1"/>
                          </a:solidFill>
                          <a:latin typeface="Helvetica" pitchFamily="2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rgbClr val="33CC33"/>
                        </a:buClr>
                        <a:buSzPct val="90000"/>
                        <a:buFont typeface="Monotype Sorts" pitchFamily="2" charset="2"/>
                        <a:defRPr kumimoji="1" sz="1600">
                          <a:solidFill>
                            <a:schemeClr val="tx1"/>
                          </a:solidFill>
                          <a:latin typeface="Helvetica" pitchFamily="2" charset="0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defRPr kumimoji="1" sz="1600">
                          <a:solidFill>
                            <a:schemeClr val="tx1"/>
                          </a:solidFill>
                          <a:latin typeface="Helvetica" pitchFamily="2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Helvetica" pitchFamily="2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Helvetica" pitchFamily="2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Helvetica" pitchFamily="2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Helvetica" pitchFamily="2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Helvetica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Monotype Sorts" pitchFamily="2" charset="2"/>
                        <a:buNone/>
                      </a:pPr>
                      <a:r>
                        <a:rPr kumimoji="1" lang="en-US" altLang="en-US" sz="3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</a:rPr>
                        <a:t>P3</a:t>
                      </a:r>
                      <a:endParaRPr kumimoji="1" lang="en-US" altLang="en-US" sz="3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Monotype Sorts" pitchFamily="2" charset="2"/>
                        <a:defRPr kumimoji="1">
                          <a:solidFill>
                            <a:schemeClr val="tx1"/>
                          </a:solidFill>
                          <a:latin typeface="Helvetica" pitchFamily="2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Monotype Sorts" pitchFamily="2" charset="2"/>
                        <a:defRPr kumimoji="1" sz="1600">
                          <a:solidFill>
                            <a:schemeClr val="tx1"/>
                          </a:solidFill>
                          <a:latin typeface="Helvetica" pitchFamily="2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rgbClr val="33CC33"/>
                        </a:buClr>
                        <a:buSzPct val="90000"/>
                        <a:buFont typeface="Monotype Sorts" pitchFamily="2" charset="2"/>
                        <a:defRPr kumimoji="1" sz="1600">
                          <a:solidFill>
                            <a:schemeClr val="tx1"/>
                          </a:solidFill>
                          <a:latin typeface="Helvetica" pitchFamily="2" charset="0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defRPr kumimoji="1" sz="1600">
                          <a:solidFill>
                            <a:schemeClr val="tx1"/>
                          </a:solidFill>
                          <a:latin typeface="Helvetica" pitchFamily="2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Helvetica" pitchFamily="2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Helvetica" pitchFamily="2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Helvetica" pitchFamily="2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Helvetica" pitchFamily="2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Helvetica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Monotype Sorts" pitchFamily="2" charset="2"/>
                        <a:buNone/>
                      </a:pPr>
                      <a:r>
                        <a:rPr kumimoji="1" lang="en-US" altLang="en-US" sz="3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</a:rPr>
                        <a:t>7</a:t>
                      </a:r>
                      <a:endParaRPr kumimoji="1" lang="en-US" altLang="en-US" sz="3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39763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Monotype Sorts" pitchFamily="2" charset="2"/>
                        <a:defRPr kumimoji="1">
                          <a:solidFill>
                            <a:schemeClr val="tx1"/>
                          </a:solidFill>
                          <a:latin typeface="Helvetica" pitchFamily="2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Monotype Sorts" pitchFamily="2" charset="2"/>
                        <a:defRPr kumimoji="1" sz="1600">
                          <a:solidFill>
                            <a:schemeClr val="tx1"/>
                          </a:solidFill>
                          <a:latin typeface="Helvetica" pitchFamily="2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rgbClr val="33CC33"/>
                        </a:buClr>
                        <a:buSzPct val="90000"/>
                        <a:buFont typeface="Monotype Sorts" pitchFamily="2" charset="2"/>
                        <a:defRPr kumimoji="1" sz="1600">
                          <a:solidFill>
                            <a:schemeClr val="tx1"/>
                          </a:solidFill>
                          <a:latin typeface="Helvetica" pitchFamily="2" charset="0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defRPr kumimoji="1" sz="1600">
                          <a:solidFill>
                            <a:schemeClr val="tx1"/>
                          </a:solidFill>
                          <a:latin typeface="Helvetica" pitchFamily="2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Helvetica" pitchFamily="2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Helvetica" pitchFamily="2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Helvetica" pitchFamily="2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Helvetica" pitchFamily="2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Helvetica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Monotype Sorts" pitchFamily="2" charset="2"/>
                        <a:buNone/>
                      </a:pPr>
                      <a:r>
                        <a:rPr kumimoji="1" lang="en-US" altLang="en-US" sz="3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</a:rPr>
                        <a:t>p4</a:t>
                      </a:r>
                      <a:endParaRPr kumimoji="1" lang="en-US" altLang="en-US" sz="3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Monotype Sorts" pitchFamily="2" charset="2"/>
                        <a:defRPr kumimoji="1">
                          <a:solidFill>
                            <a:schemeClr val="tx1"/>
                          </a:solidFill>
                          <a:latin typeface="Helvetica" pitchFamily="2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Monotype Sorts" pitchFamily="2" charset="2"/>
                        <a:defRPr kumimoji="1" sz="1600">
                          <a:solidFill>
                            <a:schemeClr val="tx1"/>
                          </a:solidFill>
                          <a:latin typeface="Helvetica" pitchFamily="2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rgbClr val="33CC33"/>
                        </a:buClr>
                        <a:buSzPct val="90000"/>
                        <a:buFont typeface="Monotype Sorts" pitchFamily="2" charset="2"/>
                        <a:defRPr kumimoji="1" sz="1600">
                          <a:solidFill>
                            <a:schemeClr val="tx1"/>
                          </a:solidFill>
                          <a:latin typeface="Helvetica" pitchFamily="2" charset="0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defRPr kumimoji="1" sz="1600">
                          <a:solidFill>
                            <a:schemeClr val="tx1"/>
                          </a:solidFill>
                          <a:latin typeface="Helvetica" pitchFamily="2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 kumimoji="1" sz="1600">
                          <a:solidFill>
                            <a:schemeClr val="tx1"/>
                          </a:solidFill>
                          <a:latin typeface="Helvetica" pitchFamily="2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Helvetica" pitchFamily="2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Helvetica" pitchFamily="2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Helvetica" pitchFamily="2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600">
                          <a:solidFill>
                            <a:schemeClr val="tx1"/>
                          </a:solidFill>
                          <a:latin typeface="Helvetica" pitchFamily="2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Monotype Sorts" pitchFamily="2" charset="2"/>
                        <a:buNone/>
                      </a:pPr>
                      <a:r>
                        <a:rPr kumimoji="1" lang="en-US" altLang="en-US" sz="3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</a:rPr>
                        <a:t>1</a:t>
                      </a:r>
                      <a:endParaRPr kumimoji="1" lang="en-US" altLang="en-US" sz="3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79899" name="Text Box 27"/>
          <p:cNvSpPr txBox="1">
            <a:spLocks noChangeArrowheads="1"/>
          </p:cNvSpPr>
          <p:nvPr/>
        </p:nvSpPr>
        <p:spPr bwMode="auto">
          <a:xfrm>
            <a:off x="2406650" y="1250951"/>
            <a:ext cx="826135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altLang="en-US" sz="2000" b="1"/>
              <a:t>Each team works on finding an average turnaround time for a </a:t>
            </a:r>
            <a:endParaRPr lang="en-US" altLang="en-US" sz="2000" b="1"/>
          </a:p>
          <a:p>
            <a:pPr algn="l"/>
            <a:r>
              <a:rPr lang="en-US" altLang="en-US" sz="2000" b="1"/>
              <a:t>quantum time at 1, 2, 3, 4, 5, 6, 7</a:t>
            </a:r>
            <a:endParaRPr lang="en-US" altLang="en-US" sz="2000" b="1"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/>
              <a:t>Operating System Concepts</a:t>
            </a:r>
            <a:endParaRPr lang="en-US" altLang="en-US"/>
          </a:p>
        </p:txBody>
      </p:sp>
      <p:sp>
        <p:nvSpPr>
          <p:cNvPr id="58370" name="Rectangle 2"/>
          <p:cNvSpPr>
            <a:spLocks noGrp="1" noChangeArrowheads="1"/>
          </p:cNvSpPr>
          <p:nvPr>
            <p:ph type="title"/>
          </p:nvPr>
        </p:nvSpPr>
        <p:spPr>
          <a:xfrm>
            <a:off x="2371726" y="177800"/>
            <a:ext cx="8385175" cy="457200"/>
          </a:xfrm>
        </p:spPr>
        <p:txBody>
          <a:bodyPr>
            <a:normAutofit fontScale="90000"/>
          </a:bodyPr>
          <a:lstStyle/>
          <a:p>
            <a:r>
              <a:rPr lang="en-US" altLang="en-US" sz="2700"/>
              <a:t>Turnaround Time Varies With The Time Quantum</a:t>
            </a:r>
            <a:endParaRPr lang="en-US" altLang="en-US" sz="2700"/>
          </a:p>
        </p:txBody>
      </p:sp>
      <p:pic>
        <p:nvPicPr>
          <p:cNvPr id="58373" name="Picture 5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3" t="676" r="2827" b="891"/>
          <a:stretch>
            <a:fillRect/>
          </a:stretch>
        </p:blipFill>
        <p:spPr bwMode="auto">
          <a:xfrm>
            <a:off x="3551238" y="1301750"/>
            <a:ext cx="5403850" cy="4522788"/>
          </a:xfrm>
          <a:prstGeom prst="rect">
            <a:avLst/>
          </a:prstGeom>
          <a:noFill/>
          <a:ln w="57150" cmpd="thickThin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Layout of Process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048896" y="1833924"/>
            <a:ext cx="2683462" cy="3881437"/>
          </a:xfrm>
          <a:ln w="57150">
            <a:solidFill>
              <a:srgbClr val="FFC00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</p:pic>
      <p:sp>
        <p:nvSpPr>
          <p:cNvPr id="6" name="Content Placeholder 2"/>
          <p:cNvSpPr txBox="1"/>
          <p:nvPr/>
        </p:nvSpPr>
        <p:spPr>
          <a:xfrm>
            <a:off x="294523" y="2371302"/>
            <a:ext cx="8298252" cy="290315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/>
              <a:t>Text Section. : the executable code </a:t>
            </a:r>
            <a:br>
              <a:rPr lang="en-IN" b="1" dirty="0"/>
            </a:br>
            <a:r>
              <a:rPr lang="en-IN" dirty="0"/>
              <a:t>It includes the current activity which is represented by value of Program counter(PC) and the contents of the processor’s register.</a:t>
            </a:r>
            <a:endParaRPr lang="en-IN" dirty="0"/>
          </a:p>
          <a:p>
            <a:r>
              <a:rPr lang="en-IN" b="1" dirty="0"/>
              <a:t>Data Section : global variables </a:t>
            </a:r>
            <a:endParaRPr lang="en-US" dirty="0"/>
          </a:p>
          <a:p>
            <a:r>
              <a:rPr lang="en-US" b="1" dirty="0"/>
              <a:t>Heap Section :</a:t>
            </a:r>
            <a:r>
              <a:rPr lang="en-IN" dirty="0"/>
              <a:t> </a:t>
            </a:r>
            <a:br>
              <a:rPr lang="en-IN" dirty="0"/>
            </a:br>
            <a:r>
              <a:rPr lang="en-IN" dirty="0"/>
              <a:t>memory that is dynamically allocated during program run  time </a:t>
            </a:r>
            <a:endParaRPr lang="en-US" dirty="0"/>
          </a:p>
          <a:p>
            <a:r>
              <a:rPr lang="en-US" b="1" dirty="0"/>
              <a:t>Stack Section : </a:t>
            </a:r>
            <a:br>
              <a:rPr lang="en-US" b="1" dirty="0"/>
            </a:br>
            <a:r>
              <a:rPr lang="en-IN" dirty="0"/>
              <a:t>temporary data storage when invoking functions </a:t>
            </a:r>
            <a:br>
              <a:rPr lang="en-IN" dirty="0"/>
            </a:br>
            <a:r>
              <a:rPr lang="en-IN" dirty="0"/>
              <a:t>(such as function parameters, return addresses, and local variables) </a:t>
            </a:r>
            <a:endParaRPr lang="en-IN" dirty="0"/>
          </a:p>
          <a:p>
            <a:endParaRPr lang="en-IN" dirty="0"/>
          </a:p>
        </p:txBody>
      </p:sp>
      <p:sp>
        <p:nvSpPr>
          <p:cNvPr id="7" name="Rectangle 6"/>
          <p:cNvSpPr/>
          <p:nvPr/>
        </p:nvSpPr>
        <p:spPr>
          <a:xfrm>
            <a:off x="677334" y="1510759"/>
            <a:ext cx="7602539" cy="64633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IN" dirty="0">
                <a:latin typeface="PalatinoLTStd"/>
              </a:rPr>
              <a:t>The status of the current activity of a process is represented by the value of the </a:t>
            </a:r>
            <a:r>
              <a:rPr lang="en-IN" b="1" dirty="0">
                <a:solidFill>
                  <a:srgbClr val="C00000"/>
                </a:solidFill>
                <a:latin typeface="PalatinoLTStd"/>
              </a:rPr>
              <a:t>program counter </a:t>
            </a:r>
            <a:r>
              <a:rPr lang="en-IN" dirty="0">
                <a:latin typeface="PalatinoLTStd"/>
              </a:rPr>
              <a:t>and the contents of the processor’s registers. </a:t>
            </a:r>
            <a:endParaRPr lang="en-IN" dirty="0"/>
          </a:p>
        </p:txBody>
      </p:sp>
      <p:sp>
        <p:nvSpPr>
          <p:cNvPr id="8" name="Rectangle 7"/>
          <p:cNvSpPr/>
          <p:nvPr/>
        </p:nvSpPr>
        <p:spPr>
          <a:xfrm>
            <a:off x="682700" y="5231228"/>
            <a:ext cx="7910075" cy="147732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IN" dirty="0">
                <a:latin typeface="PalatinoLTStd"/>
              </a:rPr>
              <a:t>The sizes of the text and data sections are fixed, as their sizes do not change during program run time. </a:t>
            </a:r>
            <a:br>
              <a:rPr lang="en-IN" dirty="0">
                <a:latin typeface="PalatinoLTStd"/>
              </a:rPr>
            </a:br>
            <a:endParaRPr lang="en-IN" dirty="0">
              <a:latin typeface="PalatinoLTStd"/>
            </a:endParaRPr>
          </a:p>
          <a:p>
            <a:r>
              <a:rPr lang="en-IN" dirty="0">
                <a:latin typeface="PalatinoLTStd"/>
              </a:rPr>
              <a:t>However, the stack and heap sections can shrink and grow dynamically during program execution. 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/>
              <a:t>Operating System Concepts</a:t>
            </a:r>
            <a:endParaRPr lang="en-US" altLang="en-US"/>
          </a:p>
        </p:txBody>
      </p:sp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Multilevel Queue</a:t>
            </a:r>
            <a:endParaRPr lang="en-US" altLang="en-US"/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Ready queue is partitioned into separate queues:</a:t>
            </a:r>
            <a:br>
              <a:rPr lang="en-US" altLang="en-US"/>
            </a:br>
            <a:r>
              <a:rPr lang="en-US" altLang="en-US"/>
              <a:t>foreground (interactive)</a:t>
            </a:r>
            <a:br>
              <a:rPr lang="en-US" altLang="en-US"/>
            </a:br>
            <a:r>
              <a:rPr lang="en-US" altLang="en-US"/>
              <a:t>background (batch)</a:t>
            </a:r>
            <a:endParaRPr lang="en-US" altLang="en-US"/>
          </a:p>
          <a:p>
            <a:r>
              <a:rPr lang="en-US" altLang="en-US"/>
              <a:t>Each queue has its own scheduling algorithm, </a:t>
            </a:r>
            <a:br>
              <a:rPr lang="en-US" altLang="en-US"/>
            </a:br>
            <a:r>
              <a:rPr lang="en-US" altLang="en-US"/>
              <a:t>foreground – RR</a:t>
            </a:r>
            <a:br>
              <a:rPr lang="en-US" altLang="en-US"/>
            </a:br>
            <a:r>
              <a:rPr lang="en-US" altLang="en-US"/>
              <a:t>background – FCFS</a:t>
            </a:r>
            <a:endParaRPr lang="en-US" altLang="en-US"/>
          </a:p>
          <a:p>
            <a:r>
              <a:rPr lang="en-US" altLang="en-US"/>
              <a:t>Scheduling must be done between the queues.</a:t>
            </a:r>
            <a:endParaRPr lang="en-US" altLang="en-US"/>
          </a:p>
          <a:p>
            <a:pPr lvl="1"/>
            <a:r>
              <a:rPr lang="en-US" altLang="en-US"/>
              <a:t>Fixed priority scheduling; (i.e., serve all from foreground then from background).  Possibility of starvation.</a:t>
            </a:r>
            <a:endParaRPr lang="en-US" altLang="en-US"/>
          </a:p>
          <a:p>
            <a:pPr lvl="1"/>
            <a:r>
              <a:rPr lang="en-US" altLang="en-US"/>
              <a:t>Time slice – each queue gets a certain amount of CPU time which it can schedule amongst its processes; i.e., 80% to foreground in RR</a:t>
            </a:r>
            <a:endParaRPr lang="en-US" altLang="en-US"/>
          </a:p>
          <a:p>
            <a:pPr lvl="1"/>
            <a:r>
              <a:rPr lang="en-US" altLang="en-US"/>
              <a:t>20% to background in FCFS </a:t>
            </a:r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8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81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81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481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481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481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131" grpId="0" build="p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/>
              <a:t>Operating System Concepts</a:t>
            </a:r>
            <a:endParaRPr lang="en-US" altLang="en-US"/>
          </a:p>
        </p:txBody>
      </p:sp>
      <p:sp>
        <p:nvSpPr>
          <p:cNvPr id="593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Multilevel Queue Scheduling</a:t>
            </a:r>
            <a:endParaRPr lang="en-US" altLang="en-US"/>
          </a:p>
        </p:txBody>
      </p:sp>
      <p:pic>
        <p:nvPicPr>
          <p:cNvPr id="59397" name="Picture 5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9" t="8675" r="571" b="9201"/>
          <a:stretch>
            <a:fillRect/>
          </a:stretch>
        </p:blipFill>
        <p:spPr bwMode="auto">
          <a:xfrm>
            <a:off x="3297238" y="1447801"/>
            <a:ext cx="5080000" cy="3376613"/>
          </a:xfrm>
          <a:prstGeom prst="rect">
            <a:avLst/>
          </a:prstGeom>
          <a:noFill/>
          <a:ln w="57150" cmpd="thickThin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/>
              <a:t>Operating System Concepts</a:t>
            </a:r>
            <a:endParaRPr lang="en-US" altLang="en-US"/>
          </a:p>
        </p:txBody>
      </p:sp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Multilevel Feedback Queue</a:t>
            </a:r>
            <a:endParaRPr lang="en-US" altLang="en-US"/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A process can move between the various queues; aging can be implemented this way.</a:t>
            </a:r>
            <a:endParaRPr lang="en-US" altLang="en-US"/>
          </a:p>
          <a:p>
            <a:r>
              <a:rPr lang="en-US" altLang="en-US"/>
              <a:t>Multilevel-feedback-queue scheduler defined by the following parameters:</a:t>
            </a:r>
            <a:endParaRPr lang="en-US" altLang="en-US"/>
          </a:p>
          <a:p>
            <a:pPr lvl="1"/>
            <a:r>
              <a:rPr lang="en-US" altLang="en-US"/>
              <a:t>number of queues</a:t>
            </a:r>
            <a:endParaRPr lang="en-US" altLang="en-US"/>
          </a:p>
          <a:p>
            <a:pPr lvl="1"/>
            <a:r>
              <a:rPr lang="en-US" altLang="en-US"/>
              <a:t>scheduling algorithms for each queue</a:t>
            </a:r>
            <a:endParaRPr lang="en-US" altLang="en-US"/>
          </a:p>
          <a:p>
            <a:pPr lvl="1"/>
            <a:r>
              <a:rPr lang="en-US" altLang="en-US"/>
              <a:t>method used to determine when to upgrade a process</a:t>
            </a:r>
            <a:endParaRPr lang="en-US" altLang="en-US"/>
          </a:p>
          <a:p>
            <a:pPr lvl="1"/>
            <a:r>
              <a:rPr lang="en-US" altLang="en-US"/>
              <a:t>method used to determine when to demote a process</a:t>
            </a:r>
            <a:endParaRPr lang="en-US" altLang="en-US"/>
          </a:p>
          <a:p>
            <a:pPr lvl="1"/>
            <a:r>
              <a:rPr lang="en-US" altLang="en-US"/>
              <a:t>method used to determine which queue a process will enter when that process needs service</a:t>
            </a:r>
            <a:endParaRPr lang="en-US" altLang="en-US"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/>
              <a:t>Operating System Concepts</a:t>
            </a:r>
            <a:endParaRPr lang="en-US" altLang="en-US"/>
          </a:p>
        </p:txBody>
      </p:sp>
      <p:sp>
        <p:nvSpPr>
          <p:cNvPr id="737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Multilevel Feedback Queues</a:t>
            </a:r>
            <a:endParaRPr lang="en-US" altLang="en-US"/>
          </a:p>
        </p:txBody>
      </p:sp>
      <p:pic>
        <p:nvPicPr>
          <p:cNvPr id="73731" name="Picture 3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" t="12209" r="537" b="12032"/>
          <a:stretch>
            <a:fillRect/>
          </a:stretch>
        </p:blipFill>
        <p:spPr bwMode="auto">
          <a:xfrm>
            <a:off x="2824164" y="1744663"/>
            <a:ext cx="6022975" cy="3689350"/>
          </a:xfrm>
          <a:prstGeom prst="rect">
            <a:avLst/>
          </a:prstGeom>
          <a:noFill/>
          <a:ln w="57150" cmpd="thickThin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/>
              <a:t>Operating System Concepts</a:t>
            </a:r>
            <a:endParaRPr lang="en-US" altLang="en-US"/>
          </a:p>
        </p:txBody>
      </p:sp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>
          <a:xfrm>
            <a:off x="2655888" y="0"/>
            <a:ext cx="7772400" cy="844550"/>
          </a:xfrm>
        </p:spPr>
        <p:txBody>
          <a:bodyPr>
            <a:normAutofit fontScale="90000"/>
          </a:bodyPr>
          <a:lstStyle/>
          <a:p>
            <a:r>
              <a:rPr lang="en-US" altLang="en-US"/>
              <a:t>Example of Multilevel Feedback Queue</a:t>
            </a:r>
            <a:endParaRPr lang="en-US" altLang="en-US"/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Three queues: </a:t>
            </a:r>
            <a:endParaRPr lang="en-US" altLang="en-US"/>
          </a:p>
          <a:p>
            <a:pPr lvl="1"/>
            <a:r>
              <a:rPr lang="en-US" altLang="en-US" i="1"/>
              <a:t>Q</a:t>
            </a:r>
            <a:r>
              <a:rPr lang="en-US" altLang="en-US" baseline="-25000"/>
              <a:t>0</a:t>
            </a:r>
            <a:r>
              <a:rPr lang="en-US" altLang="en-US"/>
              <a:t> – time quantum 8 milliseconds</a:t>
            </a:r>
            <a:endParaRPr lang="en-US" altLang="en-US"/>
          </a:p>
          <a:p>
            <a:pPr lvl="1"/>
            <a:r>
              <a:rPr lang="en-US" altLang="en-US" i="1"/>
              <a:t>Q</a:t>
            </a:r>
            <a:r>
              <a:rPr lang="en-US" altLang="en-US" baseline="-25000"/>
              <a:t>1</a:t>
            </a:r>
            <a:r>
              <a:rPr lang="en-US" altLang="en-US"/>
              <a:t> – time quantum 16 milliseconds</a:t>
            </a:r>
            <a:endParaRPr lang="en-US" altLang="en-US"/>
          </a:p>
          <a:p>
            <a:pPr lvl="1"/>
            <a:r>
              <a:rPr lang="en-US" altLang="en-US" i="1"/>
              <a:t>Q</a:t>
            </a:r>
            <a:r>
              <a:rPr lang="en-US" altLang="en-US" baseline="-25000"/>
              <a:t>2</a:t>
            </a:r>
            <a:r>
              <a:rPr lang="en-US" altLang="en-US"/>
              <a:t> – FCFS</a:t>
            </a:r>
            <a:endParaRPr lang="en-US" altLang="en-US"/>
          </a:p>
          <a:p>
            <a:r>
              <a:rPr lang="en-US" altLang="en-US"/>
              <a:t>Scheduling</a:t>
            </a:r>
            <a:endParaRPr lang="en-US" altLang="en-US"/>
          </a:p>
          <a:p>
            <a:pPr lvl="1"/>
            <a:r>
              <a:rPr lang="en-US" altLang="en-US"/>
              <a:t>A new job enters queue </a:t>
            </a:r>
            <a:r>
              <a:rPr lang="en-US" altLang="en-US" i="1"/>
              <a:t>Q</a:t>
            </a:r>
            <a:r>
              <a:rPr lang="en-US" altLang="en-US" i="1" baseline="-25000"/>
              <a:t>0</a:t>
            </a:r>
            <a:r>
              <a:rPr lang="en-US" altLang="en-US" i="1"/>
              <a:t> </a:t>
            </a:r>
            <a:r>
              <a:rPr lang="en-US" altLang="en-US"/>
              <a:t>which is served</a:t>
            </a:r>
            <a:r>
              <a:rPr lang="en-US" altLang="en-US" i="1"/>
              <a:t> </a:t>
            </a:r>
            <a:r>
              <a:rPr lang="en-US" altLang="en-US"/>
              <a:t>FCFS. When it gains CPU, job receives 8 milliseconds.  If it does not finish in 8 milliseconds, job is moved to queue </a:t>
            </a:r>
            <a:r>
              <a:rPr lang="en-US" altLang="en-US" i="1"/>
              <a:t>Q</a:t>
            </a:r>
            <a:r>
              <a:rPr lang="en-US" altLang="en-US" baseline="-25000"/>
              <a:t>1</a:t>
            </a:r>
            <a:r>
              <a:rPr lang="en-US" altLang="en-US"/>
              <a:t>.</a:t>
            </a:r>
            <a:endParaRPr lang="en-US" altLang="en-US"/>
          </a:p>
          <a:p>
            <a:pPr lvl="1"/>
            <a:r>
              <a:rPr lang="en-US" altLang="en-US"/>
              <a:t>At </a:t>
            </a:r>
            <a:r>
              <a:rPr lang="en-US" altLang="en-US" i="1"/>
              <a:t>Q</a:t>
            </a:r>
            <a:r>
              <a:rPr lang="en-US" altLang="en-US" baseline="-25000"/>
              <a:t>1</a:t>
            </a:r>
            <a:r>
              <a:rPr lang="en-US" altLang="en-US"/>
              <a:t> job is again served FCFS and receives 16 additional milliseconds.  If it still does not complete, it is preempted and moved to queue </a:t>
            </a:r>
            <a:r>
              <a:rPr lang="en-US" altLang="en-US" i="1"/>
              <a:t>Q</a:t>
            </a:r>
            <a:r>
              <a:rPr lang="en-US" altLang="en-US" baseline="-25000"/>
              <a:t>2</a:t>
            </a:r>
            <a:r>
              <a:rPr lang="en-US" altLang="en-US"/>
              <a:t>.</a:t>
            </a:r>
            <a:endParaRPr lang="en-US" altLang="en-US"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/>
              <a:t>Operating System Concepts</a:t>
            </a:r>
            <a:endParaRPr lang="en-US" altLang="en-US"/>
          </a:p>
        </p:txBody>
      </p:sp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Multiple-Processor Scheduling</a:t>
            </a:r>
            <a:endParaRPr lang="en-US" altLang="en-US"/>
          </a:p>
        </p:txBody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CPU scheduling more complex when multiple CPUs are available.</a:t>
            </a:r>
            <a:endParaRPr lang="en-US" altLang="en-US"/>
          </a:p>
          <a:p>
            <a:r>
              <a:rPr lang="en-US" altLang="en-US" i="1"/>
              <a:t>Homogeneous processors</a:t>
            </a:r>
            <a:r>
              <a:rPr lang="en-US" altLang="en-US"/>
              <a:t> within a multiprocessor.</a:t>
            </a:r>
            <a:endParaRPr lang="en-US" altLang="en-US"/>
          </a:p>
          <a:p>
            <a:r>
              <a:rPr lang="en-US" altLang="en-US" i="1"/>
              <a:t>Load sharing</a:t>
            </a:r>
            <a:r>
              <a:rPr lang="en-US" altLang="en-US"/>
              <a:t> </a:t>
            </a:r>
            <a:endParaRPr lang="en-US" altLang="en-US"/>
          </a:p>
          <a:p>
            <a:r>
              <a:rPr lang="en-US" altLang="en-US" i="1"/>
              <a:t>Asymmetric multiprocessing</a:t>
            </a:r>
            <a:r>
              <a:rPr lang="en-US" altLang="en-US"/>
              <a:t> – only one processor accesses the system data structures, alleviating the need for data sharing.</a:t>
            </a:r>
            <a:endParaRPr lang="en-US" altLang="en-US"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/>
              <a:t>Operating System Concepts</a:t>
            </a:r>
            <a:endParaRPr lang="en-US" altLang="en-US"/>
          </a:p>
        </p:txBody>
      </p:sp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Real-Time Scheduling</a:t>
            </a:r>
            <a:endParaRPr lang="en-US" altLang="en-US"/>
          </a:p>
        </p:txBody>
      </p:sp>
      <p:sp>
        <p:nvSpPr>
          <p:cNvPr id="522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i="1"/>
              <a:t>Hard real-time</a:t>
            </a:r>
            <a:r>
              <a:rPr lang="en-US" altLang="en-US"/>
              <a:t> systems – required to complete a critical task within a guaranteed amount of time.</a:t>
            </a:r>
            <a:endParaRPr lang="en-US" altLang="en-US"/>
          </a:p>
          <a:p>
            <a:r>
              <a:rPr lang="en-US" altLang="en-US" i="1"/>
              <a:t>Soft real-time</a:t>
            </a:r>
            <a:r>
              <a:rPr lang="en-US" altLang="en-US"/>
              <a:t> computing – requires that critical processes receive priority over less fortunate ones.</a:t>
            </a:r>
            <a:endParaRPr lang="en-US" altLang="en-US"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/>
              <a:t>Operating System Concepts</a:t>
            </a:r>
            <a:endParaRPr lang="en-US" altLang="en-US"/>
          </a:p>
        </p:txBody>
      </p:sp>
      <p:sp>
        <p:nvSpPr>
          <p:cNvPr id="61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Dispatch Latency</a:t>
            </a:r>
            <a:endParaRPr lang="en-US" altLang="en-US"/>
          </a:p>
        </p:txBody>
      </p:sp>
      <p:pic>
        <p:nvPicPr>
          <p:cNvPr id="61445" name="Picture 5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79" t="16327" r="30817" b="50131"/>
          <a:stretch>
            <a:fillRect/>
          </a:stretch>
        </p:blipFill>
        <p:spPr bwMode="auto">
          <a:xfrm>
            <a:off x="2747964" y="1339850"/>
            <a:ext cx="6154737" cy="4108450"/>
          </a:xfrm>
          <a:prstGeom prst="rect">
            <a:avLst/>
          </a:prstGeom>
          <a:noFill/>
          <a:ln w="57150" cmpd="thickThin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/>
              <a:t>Operating System Concepts</a:t>
            </a:r>
            <a:endParaRPr lang="en-US" altLang="en-US"/>
          </a:p>
        </p:txBody>
      </p:sp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Algorithm Evaluation</a:t>
            </a:r>
            <a:endParaRPr lang="en-US" altLang="en-US"/>
          </a:p>
        </p:txBody>
      </p:sp>
      <p:sp>
        <p:nvSpPr>
          <p:cNvPr id="532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Deterministic modeling – takes a particular predetermined workload and defines the performance of each algorithm  for that workload.</a:t>
            </a:r>
            <a:endParaRPr lang="en-US" altLang="en-US"/>
          </a:p>
          <a:p>
            <a:r>
              <a:rPr lang="en-US" altLang="en-US"/>
              <a:t>Queueing models</a:t>
            </a:r>
            <a:endParaRPr lang="en-US" altLang="en-US"/>
          </a:p>
          <a:p>
            <a:r>
              <a:rPr lang="en-US" altLang="en-US"/>
              <a:t>Implementation</a:t>
            </a:r>
            <a:endParaRPr lang="en-US" altLang="en-US"/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/>
              <a:t>Operating System Concepts</a:t>
            </a:r>
            <a:endParaRPr lang="en-US" altLang="en-US"/>
          </a:p>
        </p:txBody>
      </p:sp>
      <p:sp>
        <p:nvSpPr>
          <p:cNvPr id="63490" name="Rectangle 2"/>
          <p:cNvSpPr>
            <a:spLocks noGrp="1" noChangeArrowheads="1"/>
          </p:cNvSpPr>
          <p:nvPr>
            <p:ph type="title"/>
          </p:nvPr>
        </p:nvSpPr>
        <p:spPr>
          <a:xfrm>
            <a:off x="2562226" y="104775"/>
            <a:ext cx="7743825" cy="457200"/>
          </a:xfrm>
        </p:spPr>
        <p:txBody>
          <a:bodyPr>
            <a:normAutofit fontScale="90000"/>
          </a:bodyPr>
          <a:lstStyle/>
          <a:p>
            <a:r>
              <a:rPr lang="en-US" altLang="en-US" sz="2800"/>
              <a:t>Evaluation of CPU Schedulers by Simulation</a:t>
            </a:r>
            <a:endParaRPr lang="en-US" altLang="en-US" sz="2800"/>
          </a:p>
        </p:txBody>
      </p:sp>
      <p:pic>
        <p:nvPicPr>
          <p:cNvPr id="63493" name="Picture 5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83" t="17496" r="32048" b="51474"/>
          <a:stretch>
            <a:fillRect/>
          </a:stretch>
        </p:blipFill>
        <p:spPr bwMode="auto">
          <a:xfrm>
            <a:off x="2792413" y="1316038"/>
            <a:ext cx="6278562" cy="3840162"/>
          </a:xfrm>
          <a:prstGeom prst="rect">
            <a:avLst/>
          </a:prstGeom>
          <a:noFill/>
          <a:ln w="57150" cmpd="thickThin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0</TotalTime>
  <Words>23946</Words>
  <Application>WPS Presentation</Application>
  <PresentationFormat>Widescreen</PresentationFormat>
  <Paragraphs>1444</Paragraphs>
  <Slides>108</Slides>
  <Notes>33</Notes>
  <HiddenSlides>7</HiddenSlides>
  <MMClips>0</MMClips>
  <ScaleCrop>false</ScaleCrop>
  <HeadingPairs>
    <vt:vector size="8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108</vt:i4>
      </vt:variant>
    </vt:vector>
  </HeadingPairs>
  <TitlesOfParts>
    <vt:vector size="130" baseType="lpstr">
      <vt:lpstr>Arial</vt:lpstr>
      <vt:lpstr>SimSun</vt:lpstr>
      <vt:lpstr>Wingdings</vt:lpstr>
      <vt:lpstr>Wingdings 3</vt:lpstr>
      <vt:lpstr>Arial</vt:lpstr>
      <vt:lpstr>PalatinoLTStd</vt:lpstr>
      <vt:lpstr>Segoe Print</vt:lpstr>
      <vt:lpstr>Trebuchet MS</vt:lpstr>
      <vt:lpstr>Microsoft YaHei</vt:lpstr>
      <vt:lpstr>Arial Unicode MS</vt:lpstr>
      <vt:lpstr>Calibri</vt:lpstr>
      <vt:lpstr>MS PGothic</vt:lpstr>
      <vt:lpstr>Monotype Sorts</vt:lpstr>
      <vt:lpstr>Wingdings</vt:lpstr>
      <vt:lpstr>Times New Roman</vt:lpstr>
      <vt:lpstr>Symbol</vt:lpstr>
      <vt:lpstr>Source Sans Pro</vt:lpstr>
      <vt:lpstr>Verdana</vt:lpstr>
      <vt:lpstr>Helvetica</vt:lpstr>
      <vt:lpstr>Facet</vt:lpstr>
      <vt:lpstr>Equation.3</vt:lpstr>
      <vt:lpstr>Equation.3</vt:lpstr>
      <vt:lpstr>OPERATING  SYSTEM SEM IV UNIT - II  </vt:lpstr>
      <vt:lpstr>SUGGESTED BOOKS </vt:lpstr>
      <vt:lpstr>UNIT- II (PROCESS MANAGEMENT)</vt:lpstr>
      <vt:lpstr>Program Vs process</vt:lpstr>
      <vt:lpstr>Program vs Process</vt:lpstr>
      <vt:lpstr>Process</vt:lpstr>
      <vt:lpstr>Process</vt:lpstr>
      <vt:lpstr>PROCESS</vt:lpstr>
      <vt:lpstr>Memory Layout of Process</vt:lpstr>
      <vt:lpstr>States of Process</vt:lpstr>
      <vt:lpstr>States of Process</vt:lpstr>
      <vt:lpstr>States of Process</vt:lpstr>
      <vt:lpstr>Process Control Block (PCB)</vt:lpstr>
      <vt:lpstr>Process Control Block (PCB)</vt:lpstr>
      <vt:lpstr>Process Control Block (PCB)</vt:lpstr>
      <vt:lpstr>Operations On Process</vt:lpstr>
      <vt:lpstr>Single process execution</vt:lpstr>
      <vt:lpstr>Process creation</vt:lpstr>
      <vt:lpstr>Process creation</vt:lpstr>
      <vt:lpstr>Process creation</vt:lpstr>
      <vt:lpstr>Process Termination</vt:lpstr>
      <vt:lpstr>Process Creation</vt:lpstr>
      <vt:lpstr>Context Switch</vt:lpstr>
      <vt:lpstr>Context Switching</vt:lpstr>
      <vt:lpstr>PowerPoint 演示文稿</vt:lpstr>
      <vt:lpstr>Representation of Process Scheduling</vt:lpstr>
      <vt:lpstr>Schedulers</vt:lpstr>
      <vt:lpstr>Schedulers</vt:lpstr>
      <vt:lpstr>Scheduling</vt:lpstr>
      <vt:lpstr>Scheduling</vt:lpstr>
      <vt:lpstr>Scheduling</vt:lpstr>
      <vt:lpstr>Scheduling</vt:lpstr>
      <vt:lpstr>Scheduling</vt:lpstr>
      <vt:lpstr>Scheduling</vt:lpstr>
      <vt:lpstr>Schedulers</vt:lpstr>
      <vt:lpstr>Medium Term Scheduling</vt:lpstr>
      <vt:lpstr>CPU Scheduling</vt:lpstr>
      <vt:lpstr>CPU Scheduling</vt:lpstr>
      <vt:lpstr>Alternating Sequence of CPU And I/O Bursts</vt:lpstr>
      <vt:lpstr>Process</vt:lpstr>
      <vt:lpstr>CPU scheduling</vt:lpstr>
      <vt:lpstr>CPU Scheduler</vt:lpstr>
      <vt:lpstr>Dispatcher</vt:lpstr>
      <vt:lpstr>CPU scheduling</vt:lpstr>
      <vt:lpstr>PowerPoint 演示文稿</vt:lpstr>
      <vt:lpstr>Scheduling Criteria</vt:lpstr>
      <vt:lpstr>PowerPoint 演示文稿</vt:lpstr>
      <vt:lpstr>Histogram of CPU-burst Times</vt:lpstr>
      <vt:lpstr>Scheduling Criteria</vt:lpstr>
      <vt:lpstr>CPU Scheduling Algorithms</vt:lpstr>
      <vt:lpstr>First-Come, First-Served (FCFS) Scheduling Non-preemptive</vt:lpstr>
      <vt:lpstr>FCFS Scheduling (Cont.)</vt:lpstr>
      <vt:lpstr>FCFS</vt:lpstr>
      <vt:lpstr>FCFS</vt:lpstr>
      <vt:lpstr>FCFS</vt:lpstr>
      <vt:lpstr>Shortest-Job-First (SJF) Scheduling</vt:lpstr>
      <vt:lpstr>Example of Non-Preemptive SJF</vt:lpstr>
      <vt:lpstr>Example of Non-Preemptive SJF</vt:lpstr>
      <vt:lpstr>Example of Preemptive SJF</vt:lpstr>
      <vt:lpstr>Example of Preemptive SJF</vt:lpstr>
      <vt:lpstr>Round Robin (RR)</vt:lpstr>
      <vt:lpstr>Example of RR with Time Quantum = 20</vt:lpstr>
      <vt:lpstr>Advantage of RR</vt:lpstr>
      <vt:lpstr>Priority Scheduling</vt:lpstr>
      <vt:lpstr>THREADS</vt:lpstr>
      <vt:lpstr>Thread Overview</vt:lpstr>
      <vt:lpstr>Single and Multithreaded Processes</vt:lpstr>
      <vt:lpstr>Threads in Memory</vt:lpstr>
      <vt:lpstr>Threads  </vt:lpstr>
      <vt:lpstr>Benefits</vt:lpstr>
      <vt:lpstr>Multithreaded Server Architecture</vt:lpstr>
      <vt:lpstr>Concurrent Execution on a Single-core System</vt:lpstr>
      <vt:lpstr>Threads Assist Multicore Programming</vt:lpstr>
      <vt:lpstr>Multithreading Models</vt:lpstr>
      <vt:lpstr>Multithreading Models</vt:lpstr>
      <vt:lpstr>User Threads</vt:lpstr>
      <vt:lpstr>Kernel Threads</vt:lpstr>
      <vt:lpstr>Multithreading Models</vt:lpstr>
      <vt:lpstr>Many-to-One</vt:lpstr>
      <vt:lpstr>One-to-One</vt:lpstr>
      <vt:lpstr>Many-to-Many Model</vt:lpstr>
      <vt:lpstr>END  of  UNIT-II </vt:lpstr>
      <vt:lpstr>Determining Length of Next CPU Burst</vt:lpstr>
      <vt:lpstr>Prediction of the Length of the Next CPU Burst</vt:lpstr>
      <vt:lpstr>Examples of Exponential Averaging</vt:lpstr>
      <vt:lpstr>Time Quantum and Context Switch Time</vt:lpstr>
      <vt:lpstr>Scheduling Criteria</vt:lpstr>
      <vt:lpstr>Class Exercise</vt:lpstr>
      <vt:lpstr>Turnaround Time Varies With The Time Quantum</vt:lpstr>
      <vt:lpstr>Multilevel Queue</vt:lpstr>
      <vt:lpstr>Multilevel Queue Scheduling</vt:lpstr>
      <vt:lpstr>Multilevel Feedback Queue</vt:lpstr>
      <vt:lpstr>Multilevel Feedback Queues</vt:lpstr>
      <vt:lpstr>Example of Multilevel Feedback Queue</vt:lpstr>
      <vt:lpstr>Multiple-Processor Scheduling</vt:lpstr>
      <vt:lpstr>Real-Time Scheduling</vt:lpstr>
      <vt:lpstr>Dispatch Latency</vt:lpstr>
      <vt:lpstr>Algorithm Evaluation</vt:lpstr>
      <vt:lpstr>Evaluation of CPU Schedulers by Simulation</vt:lpstr>
      <vt:lpstr>Process Scheduling Models</vt:lpstr>
      <vt:lpstr>Solaris 2 Scheduling</vt:lpstr>
      <vt:lpstr>Windows 2000 Priorities</vt:lpstr>
      <vt:lpstr>PowerPoint 演示文稿</vt:lpstr>
      <vt:lpstr>PowerPoint 演示文稿</vt:lpstr>
      <vt:lpstr>PowerPoint 演示文稿</vt:lpstr>
      <vt:lpstr>PowerPoint 演示文稿</vt:lpstr>
      <vt:lpstr>Operations On Process</vt:lpstr>
      <vt:lpstr>Process Vs Threads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OPERATING  SYSTEM By, Himani Deshpande</dc:title>
  <dc:creator>Microsoft Office User</dc:creator>
  <cp:lastModifiedBy>Admin</cp:lastModifiedBy>
  <cp:revision>251</cp:revision>
  <dcterms:created xsi:type="dcterms:W3CDTF">2021-01-27T08:29:00Z</dcterms:created>
  <dcterms:modified xsi:type="dcterms:W3CDTF">2023-09-13T17:55:57Z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C45A526E44E64DDDAE4CAC0F1E64F520_12</vt:lpwstr>
  </property>
  <property fmtid="{D5CDD505-2E9C-101B-9397-08002B2CF9AE}" pid="3" name="KSOProductBuildVer">
    <vt:lpwstr>1033-12.2.0.13201</vt:lpwstr>
  </property>
</Properties>
</file>